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4630400" cy="8229600"/>
  <p:notesSz cx="8229600" cy="14630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0C458-4619-AEB6-A380-D2FBA43883F6}" v="778" dt="2025-10-21T08:54:57.1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CFE49B5-8260-4C0A-BC24-58C2BCFD70D7}" type="datetimeFigureOut">
              <a:t>21/10/2025</a:t>
            </a:fld>
            <a:endParaRPr lang="es-ES"/>
          </a:p>
        </p:txBody>
      </p:sp>
      <p:sp>
        <p:nvSpPr>
          <p:cNvPr id="4" name="Marcador de imagen de diapositiva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1CDE3629-A39B-4621-9185-40C28EBE2279}" type="slidenum">
              <a:t>‹Nº›</a:t>
            </a:fld>
            <a:endParaRPr lang="es-ES"/>
          </a:p>
        </p:txBody>
      </p:sp>
    </p:spTree>
    <p:extLst>
      <p:ext uri="{BB962C8B-B14F-4D97-AF65-F5344CB8AC3E}">
        <p14:creationId xmlns:p14="http://schemas.microsoft.com/office/powerpoint/2010/main" val="3700511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0834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Cloud Computing para Inteligencia Artificial</a:t>
            </a:r>
            <a:endParaRPr lang="en-US" sz="4450" dirty="0"/>
          </a:p>
        </p:txBody>
      </p:sp>
      <p:sp>
        <p:nvSpPr>
          <p:cNvPr id="4" name="Text 1"/>
          <p:cNvSpPr/>
          <p:nvPr/>
        </p:nvSpPr>
        <p:spPr>
          <a:xfrm>
            <a:off x="793790" y="3766066"/>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Sesión 6: Almacenamiento de Ficheros y Bases de Datos para IA</a:t>
            </a:r>
            <a:endParaRPr lang="en-US" sz="3550" dirty="0"/>
          </a:p>
        </p:txBody>
      </p:sp>
      <p:sp>
        <p:nvSpPr>
          <p:cNvPr id="5" name="Text 2"/>
          <p:cNvSpPr/>
          <p:nvPr/>
        </p:nvSpPr>
        <p:spPr>
          <a:xfrm>
            <a:off x="793790" y="524017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Grado en Ingeniería en Inteligencia Artificial</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52080" y="355163"/>
            <a:ext cx="6222206" cy="403622"/>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Inter Bold" pitchFamily="34" charset="0"/>
                <a:ea typeface="Inter Bold" pitchFamily="34" charset="-122"/>
                <a:cs typeface="Inter Bold" pitchFamily="34" charset="-120"/>
              </a:rPr>
              <a:t>AWS RDS (Relational Database Service)</a:t>
            </a:r>
            <a:endParaRPr lang="en-US" sz="2500" dirty="0"/>
          </a:p>
        </p:txBody>
      </p:sp>
      <p:sp>
        <p:nvSpPr>
          <p:cNvPr id="3" name="Text 1"/>
          <p:cNvSpPr/>
          <p:nvPr/>
        </p:nvSpPr>
        <p:spPr>
          <a:xfrm>
            <a:off x="452080" y="1081564"/>
            <a:ext cx="1937504" cy="242054"/>
          </a:xfrm>
          <a:prstGeom prst="rect">
            <a:avLst/>
          </a:prstGeom>
          <a:noFill/>
          <a:ln/>
        </p:spPr>
        <p:txBody>
          <a:bodyPr wrap="none" lIns="0" tIns="0" rIns="0" bIns="0" rtlCol="0" anchor="t"/>
          <a:lstStyle/>
          <a:p>
            <a:pPr marL="0" indent="0" algn="l">
              <a:lnSpc>
                <a:spcPts val="1900"/>
              </a:lnSpc>
              <a:buNone/>
            </a:pPr>
            <a:r>
              <a:rPr lang="en-US" sz="2000" b="1" dirty="0">
                <a:solidFill>
                  <a:srgbClr val="4950BC"/>
                </a:solidFill>
                <a:latin typeface="Inter Bold" pitchFamily="34" charset="0"/>
                <a:ea typeface="Inter Bold" pitchFamily="34" charset="-122"/>
                <a:cs typeface="Inter Bold" pitchFamily="34" charset="-120"/>
              </a:rPr>
              <a:t>¿Qué es?</a:t>
            </a:r>
            <a:endParaRPr lang="en-US" sz="2000" dirty="0"/>
          </a:p>
        </p:txBody>
      </p:sp>
      <p:sp>
        <p:nvSpPr>
          <p:cNvPr id="4" name="Text 2"/>
          <p:cNvSpPr/>
          <p:nvPr/>
        </p:nvSpPr>
        <p:spPr>
          <a:xfrm>
            <a:off x="452080" y="1452682"/>
            <a:ext cx="6705600" cy="413385"/>
          </a:xfrm>
          <a:prstGeom prst="rect">
            <a:avLst/>
          </a:prstGeom>
          <a:noFill/>
          <a:ln/>
        </p:spPr>
        <p:txBody>
          <a:bodyPr wrap="square" lIns="0" tIns="0" rIns="0" bIns="0" rtlCol="0" anchor="t"/>
          <a:lstStyle/>
          <a:p>
            <a:pPr marL="0" indent="0" algn="l">
              <a:lnSpc>
                <a:spcPts val="1600"/>
              </a:lnSpc>
              <a:buNone/>
            </a:pPr>
            <a:r>
              <a:rPr lang="en-US" sz="1600" dirty="0">
                <a:solidFill>
                  <a:srgbClr val="272525"/>
                </a:solidFill>
                <a:latin typeface="Inter" pitchFamily="34" charset="0"/>
                <a:ea typeface="Inter" pitchFamily="34" charset="-122"/>
                <a:cs typeface="Inter" pitchFamily="34" charset="-120"/>
              </a:rPr>
              <a:t>Un servicio </a:t>
            </a:r>
            <a:r>
              <a:rPr lang="en-US" sz="1600" b="1" dirty="0">
                <a:solidFill>
                  <a:srgbClr val="272525"/>
                </a:solidFill>
                <a:latin typeface="Inter" pitchFamily="34" charset="0"/>
                <a:ea typeface="Inter" pitchFamily="34" charset="-122"/>
                <a:cs typeface="Inter" pitchFamily="34" charset="-120"/>
              </a:rPr>
              <a:t>totalmente gestionado</a:t>
            </a:r>
            <a:r>
              <a:rPr lang="en-US" sz="1600" dirty="0">
                <a:solidFill>
                  <a:srgbClr val="272525"/>
                </a:solidFill>
                <a:latin typeface="Inter" pitchFamily="34" charset="0"/>
                <a:ea typeface="Inter" pitchFamily="34" charset="-122"/>
                <a:cs typeface="Inter" pitchFamily="34" charset="-120"/>
              </a:rPr>
              <a:t> que simplifica la configuración, operación y escalado de bases de datos relacionales en la nube.</a:t>
            </a:r>
            <a:endParaRPr lang="en-US" sz="1600" dirty="0"/>
          </a:p>
        </p:txBody>
      </p:sp>
      <p:sp>
        <p:nvSpPr>
          <p:cNvPr id="5" name="Text 3"/>
          <p:cNvSpPr/>
          <p:nvPr/>
        </p:nvSpPr>
        <p:spPr>
          <a:xfrm>
            <a:off x="465728" y="2104312"/>
            <a:ext cx="1937504" cy="242054"/>
          </a:xfrm>
          <a:prstGeom prst="rect">
            <a:avLst/>
          </a:prstGeom>
          <a:noFill/>
          <a:ln/>
        </p:spPr>
        <p:txBody>
          <a:bodyPr wrap="none" lIns="0" tIns="0" rIns="0" bIns="0" rtlCol="0" anchor="t"/>
          <a:lstStyle/>
          <a:p>
            <a:pPr marL="0" indent="0" algn="l">
              <a:lnSpc>
                <a:spcPts val="1900"/>
              </a:lnSpc>
              <a:buNone/>
            </a:pPr>
            <a:r>
              <a:rPr lang="en-US" sz="2000" b="1" dirty="0">
                <a:solidFill>
                  <a:srgbClr val="4950BC"/>
                </a:solidFill>
                <a:latin typeface="Inter Bold" pitchFamily="34" charset="0"/>
                <a:ea typeface="Inter Bold" pitchFamily="34" charset="-122"/>
                <a:cs typeface="Inter Bold" pitchFamily="34" charset="-120"/>
              </a:rPr>
              <a:t>Valor Principal</a:t>
            </a:r>
            <a:endParaRPr lang="en-US" sz="2000" dirty="0"/>
          </a:p>
        </p:txBody>
      </p:sp>
      <p:sp>
        <p:nvSpPr>
          <p:cNvPr id="6" name="Text 4"/>
          <p:cNvSpPr/>
          <p:nvPr/>
        </p:nvSpPr>
        <p:spPr>
          <a:xfrm>
            <a:off x="465728" y="2475430"/>
            <a:ext cx="6705600" cy="206693"/>
          </a:xfrm>
          <a:prstGeom prst="rect">
            <a:avLst/>
          </a:prstGeom>
          <a:noFill/>
          <a:ln/>
        </p:spPr>
        <p:txBody>
          <a:bodyPr wrap="none" lIns="0" tIns="0" rIns="0" bIns="0" rtlCol="0" anchor="t"/>
          <a:lstStyle/>
          <a:p>
            <a:pPr marL="0" indent="0" algn="l">
              <a:lnSpc>
                <a:spcPts val="1600"/>
              </a:lnSpc>
              <a:buNone/>
            </a:pPr>
            <a:r>
              <a:rPr lang="en-US" sz="1600" dirty="0">
                <a:solidFill>
                  <a:srgbClr val="272525"/>
                </a:solidFill>
                <a:latin typeface="Inter" pitchFamily="34" charset="0"/>
                <a:ea typeface="Inter" pitchFamily="34" charset="-122"/>
                <a:cs typeface="Inter" pitchFamily="34" charset="-120"/>
              </a:rPr>
              <a:t>AWS se encarga de las tareas pesadas:</a:t>
            </a:r>
            <a:endParaRPr lang="en-US" sz="1600" dirty="0"/>
          </a:p>
        </p:txBody>
      </p:sp>
      <p:sp>
        <p:nvSpPr>
          <p:cNvPr id="7" name="Text 5"/>
          <p:cNvSpPr/>
          <p:nvPr/>
        </p:nvSpPr>
        <p:spPr>
          <a:xfrm>
            <a:off x="465728" y="2798328"/>
            <a:ext cx="6705600" cy="206693"/>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272525"/>
                </a:solidFill>
                <a:latin typeface="Inter" pitchFamily="34" charset="0"/>
                <a:ea typeface="Inter" pitchFamily="34" charset="-122"/>
                <a:cs typeface="Inter" pitchFamily="34" charset="-120"/>
              </a:rPr>
              <a:t>Provisionamiento de hardware</a:t>
            </a:r>
            <a:endParaRPr lang="en-US" sz="1600" dirty="0"/>
          </a:p>
        </p:txBody>
      </p:sp>
      <p:sp>
        <p:nvSpPr>
          <p:cNvPr id="8" name="Text 6"/>
          <p:cNvSpPr/>
          <p:nvPr/>
        </p:nvSpPr>
        <p:spPr>
          <a:xfrm>
            <a:off x="465728" y="3050145"/>
            <a:ext cx="6705600" cy="206693"/>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272525"/>
                </a:solidFill>
                <a:latin typeface="Inter" pitchFamily="34" charset="0"/>
                <a:ea typeface="Inter" pitchFamily="34" charset="-122"/>
                <a:cs typeface="Inter" pitchFamily="34" charset="-120"/>
              </a:rPr>
              <a:t>Instalación y parcheo del software de la BBDD</a:t>
            </a:r>
            <a:endParaRPr lang="en-US" sz="1600" dirty="0"/>
          </a:p>
        </p:txBody>
      </p:sp>
      <p:sp>
        <p:nvSpPr>
          <p:cNvPr id="9" name="Text 7"/>
          <p:cNvSpPr/>
          <p:nvPr/>
        </p:nvSpPr>
        <p:spPr>
          <a:xfrm>
            <a:off x="465728" y="3301962"/>
            <a:ext cx="6705600" cy="206693"/>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272525"/>
                </a:solidFill>
                <a:latin typeface="Inter" pitchFamily="34" charset="0"/>
                <a:ea typeface="Inter" pitchFamily="34" charset="-122"/>
                <a:cs typeface="Inter" pitchFamily="34" charset="-120"/>
              </a:rPr>
              <a:t>Backups automáticos</a:t>
            </a:r>
            <a:endParaRPr lang="en-US" sz="1600" dirty="0"/>
          </a:p>
        </p:txBody>
      </p:sp>
      <p:sp>
        <p:nvSpPr>
          <p:cNvPr id="10" name="Text 8"/>
          <p:cNvSpPr/>
          <p:nvPr/>
        </p:nvSpPr>
        <p:spPr>
          <a:xfrm>
            <a:off x="465728" y="3553779"/>
            <a:ext cx="6705600" cy="206693"/>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272525"/>
                </a:solidFill>
                <a:latin typeface="Inter" pitchFamily="34" charset="0"/>
                <a:ea typeface="Inter" pitchFamily="34" charset="-122"/>
                <a:cs typeface="Inter" pitchFamily="34" charset="-120"/>
              </a:rPr>
              <a:t>Replicación para alta disponibilidad y escalabilidad</a:t>
            </a:r>
            <a:endParaRPr lang="en-US" sz="1600" dirty="0"/>
          </a:p>
        </p:txBody>
      </p:sp>
      <p:pic>
        <p:nvPicPr>
          <p:cNvPr id="11" name="Image 0" descr="preencoded.png"/>
          <p:cNvPicPr>
            <a:picLocks noChangeAspect="1"/>
          </p:cNvPicPr>
          <p:nvPr/>
        </p:nvPicPr>
        <p:blipFill>
          <a:blip r:embed="rId3"/>
          <a:stretch>
            <a:fillRect/>
          </a:stretch>
        </p:blipFill>
        <p:spPr>
          <a:xfrm>
            <a:off x="7480340" y="1097756"/>
            <a:ext cx="6705600" cy="6705600"/>
          </a:xfrm>
          <a:prstGeom prst="rect">
            <a:avLst/>
          </a:prstGeom>
        </p:spPr>
      </p:pic>
      <p:sp>
        <p:nvSpPr>
          <p:cNvPr id="12" name="Text 9"/>
          <p:cNvSpPr/>
          <p:nvPr/>
        </p:nvSpPr>
        <p:spPr>
          <a:xfrm>
            <a:off x="410800" y="4291013"/>
            <a:ext cx="1937504" cy="242054"/>
          </a:xfrm>
          <a:prstGeom prst="rect">
            <a:avLst/>
          </a:prstGeom>
          <a:noFill/>
          <a:ln/>
        </p:spPr>
        <p:txBody>
          <a:bodyPr wrap="none" lIns="0" tIns="0" rIns="0" bIns="0" rtlCol="0" anchor="t"/>
          <a:lstStyle/>
          <a:p>
            <a:pPr marL="0" indent="0" algn="l">
              <a:lnSpc>
                <a:spcPts val="1900"/>
              </a:lnSpc>
              <a:buNone/>
            </a:pPr>
            <a:r>
              <a:rPr lang="en-US" sz="2000" b="1" dirty="0">
                <a:solidFill>
                  <a:srgbClr val="4950BC"/>
                </a:solidFill>
                <a:latin typeface="Inter Bold" pitchFamily="34" charset="0"/>
                <a:ea typeface="Inter Bold" pitchFamily="34" charset="-122"/>
                <a:cs typeface="Inter Bold" pitchFamily="34" charset="-120"/>
              </a:rPr>
              <a:t>Motores Soportados</a:t>
            </a:r>
            <a:endParaRPr lang="en-US" sz="2000" dirty="0"/>
          </a:p>
        </p:txBody>
      </p:sp>
      <p:sp>
        <p:nvSpPr>
          <p:cNvPr id="13" name="Text 10"/>
          <p:cNvSpPr/>
          <p:nvPr/>
        </p:nvSpPr>
        <p:spPr>
          <a:xfrm>
            <a:off x="410800" y="4662130"/>
            <a:ext cx="6705600" cy="206693"/>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272525"/>
                </a:solidFill>
                <a:latin typeface="Inter" pitchFamily="34" charset="0"/>
                <a:ea typeface="Inter" pitchFamily="34" charset="-122"/>
                <a:cs typeface="Inter" pitchFamily="34" charset="-120"/>
              </a:rPr>
              <a:t>Amazon Aurora</a:t>
            </a:r>
            <a:endParaRPr lang="en-US" sz="1600" dirty="0"/>
          </a:p>
        </p:txBody>
      </p:sp>
      <p:sp>
        <p:nvSpPr>
          <p:cNvPr id="14" name="Text 11"/>
          <p:cNvSpPr/>
          <p:nvPr/>
        </p:nvSpPr>
        <p:spPr>
          <a:xfrm>
            <a:off x="410800" y="4913948"/>
            <a:ext cx="6705600" cy="206693"/>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272525"/>
                </a:solidFill>
                <a:latin typeface="Inter" pitchFamily="34" charset="0"/>
                <a:ea typeface="Inter" pitchFamily="34" charset="-122"/>
                <a:cs typeface="Inter" pitchFamily="34" charset="-120"/>
              </a:rPr>
              <a:t>PostgreSQL</a:t>
            </a:r>
            <a:endParaRPr lang="en-US" sz="1600" dirty="0"/>
          </a:p>
        </p:txBody>
      </p:sp>
      <p:sp>
        <p:nvSpPr>
          <p:cNvPr id="15" name="Text 12"/>
          <p:cNvSpPr/>
          <p:nvPr/>
        </p:nvSpPr>
        <p:spPr>
          <a:xfrm>
            <a:off x="410800" y="5165765"/>
            <a:ext cx="6705600" cy="206693"/>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272525"/>
                </a:solidFill>
                <a:latin typeface="Inter" pitchFamily="34" charset="0"/>
                <a:ea typeface="Inter" pitchFamily="34" charset="-122"/>
                <a:cs typeface="Inter" pitchFamily="34" charset="-120"/>
              </a:rPr>
              <a:t>MySQL</a:t>
            </a:r>
            <a:endParaRPr lang="en-US" sz="1600" dirty="0"/>
          </a:p>
        </p:txBody>
      </p:sp>
      <p:sp>
        <p:nvSpPr>
          <p:cNvPr id="16" name="Text 13"/>
          <p:cNvSpPr/>
          <p:nvPr/>
        </p:nvSpPr>
        <p:spPr>
          <a:xfrm>
            <a:off x="410800" y="5417582"/>
            <a:ext cx="6705600" cy="206693"/>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272525"/>
                </a:solidFill>
                <a:latin typeface="Inter" pitchFamily="34" charset="0"/>
                <a:ea typeface="Inter" pitchFamily="34" charset="-122"/>
                <a:cs typeface="Inter" pitchFamily="34" charset="-120"/>
              </a:rPr>
              <a:t>MariaDB</a:t>
            </a:r>
            <a:endParaRPr lang="en-US" sz="1600" dirty="0"/>
          </a:p>
        </p:txBody>
      </p:sp>
      <p:sp>
        <p:nvSpPr>
          <p:cNvPr id="17" name="Text 14"/>
          <p:cNvSpPr/>
          <p:nvPr/>
        </p:nvSpPr>
        <p:spPr>
          <a:xfrm>
            <a:off x="410800" y="5669399"/>
            <a:ext cx="6705600" cy="206693"/>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272525"/>
                </a:solidFill>
                <a:latin typeface="Inter" pitchFamily="34" charset="0"/>
                <a:ea typeface="Inter" pitchFamily="34" charset="-122"/>
                <a:cs typeface="Inter" pitchFamily="34" charset="-120"/>
              </a:rPr>
              <a:t>Oracle Database</a:t>
            </a:r>
            <a:endParaRPr lang="en-US" sz="1600" dirty="0"/>
          </a:p>
        </p:txBody>
      </p:sp>
      <p:sp>
        <p:nvSpPr>
          <p:cNvPr id="18" name="Text 15"/>
          <p:cNvSpPr/>
          <p:nvPr/>
        </p:nvSpPr>
        <p:spPr>
          <a:xfrm>
            <a:off x="410800" y="5921216"/>
            <a:ext cx="6705600" cy="206693"/>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272525"/>
                </a:solidFill>
                <a:latin typeface="Inter" pitchFamily="34" charset="0"/>
                <a:ea typeface="Inter" pitchFamily="34" charset="-122"/>
                <a:cs typeface="Inter" pitchFamily="34" charset="-120"/>
              </a:rPr>
              <a:t>Microsoft SQL Server</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29935" y="337780"/>
            <a:ext cx="9529286" cy="383977"/>
          </a:xfrm>
          <a:prstGeom prst="rect">
            <a:avLst/>
          </a:prstGeom>
          <a:noFill/>
          <a:ln/>
        </p:spPr>
        <p:txBody>
          <a:bodyPr wrap="none" lIns="0" tIns="0" rIns="0" bIns="0" rtlCol="0" anchor="t"/>
          <a:lstStyle/>
          <a:p>
            <a:pPr marL="0" indent="0" algn="l">
              <a:lnSpc>
                <a:spcPts val="3000"/>
              </a:lnSpc>
              <a:buNone/>
            </a:pPr>
            <a:r>
              <a:rPr lang="en-US" sz="2400" b="1" dirty="0">
                <a:solidFill>
                  <a:srgbClr val="000000"/>
                </a:solidFill>
                <a:latin typeface="Inter Bold" pitchFamily="34" charset="0"/>
                <a:ea typeface="Inter Bold" pitchFamily="34" charset="-122"/>
                <a:cs typeface="Inter Bold" pitchFamily="34" charset="-120"/>
              </a:rPr>
              <a:t>Amazon Aurora: La BBDD Relacional Re-inventada para el Cloud</a:t>
            </a:r>
            <a:endParaRPr lang="en-US" sz="2400" dirty="0"/>
          </a:p>
        </p:txBody>
      </p:sp>
      <p:sp>
        <p:nvSpPr>
          <p:cNvPr id="3" name="Text 1"/>
          <p:cNvSpPr/>
          <p:nvPr/>
        </p:nvSpPr>
        <p:spPr>
          <a:xfrm>
            <a:off x="429935" y="1028700"/>
            <a:ext cx="1842968" cy="230386"/>
          </a:xfrm>
          <a:prstGeom prst="rect">
            <a:avLst/>
          </a:prstGeom>
          <a:noFill/>
          <a:ln/>
        </p:spPr>
        <p:txBody>
          <a:bodyPr wrap="none" lIns="0" tIns="0" rIns="0" bIns="0" rtlCol="0" anchor="t"/>
          <a:lstStyle/>
          <a:p>
            <a:pPr marL="0" indent="0" algn="l">
              <a:lnSpc>
                <a:spcPts val="1800"/>
              </a:lnSpc>
              <a:buNone/>
            </a:pPr>
            <a:r>
              <a:rPr lang="en-US" sz="2000" b="1" dirty="0">
                <a:solidFill>
                  <a:srgbClr val="4950BC"/>
                </a:solidFill>
                <a:latin typeface="Inter Bold" pitchFamily="34" charset="0"/>
                <a:ea typeface="Inter Bold" pitchFamily="34" charset="-122"/>
                <a:cs typeface="Inter Bold" pitchFamily="34" charset="-120"/>
              </a:rPr>
              <a:t>¿Qué es?</a:t>
            </a:r>
            <a:endParaRPr lang="en-US" sz="2000" dirty="0"/>
          </a:p>
        </p:txBody>
      </p:sp>
      <p:sp>
        <p:nvSpPr>
          <p:cNvPr id="4" name="Text 2"/>
          <p:cNvSpPr/>
          <p:nvPr/>
        </p:nvSpPr>
        <p:spPr>
          <a:xfrm>
            <a:off x="429935" y="1381839"/>
            <a:ext cx="6735366" cy="393144"/>
          </a:xfrm>
          <a:prstGeom prst="rect">
            <a:avLst/>
          </a:prstGeom>
          <a:noFill/>
          <a:ln/>
        </p:spPr>
        <p:txBody>
          <a:bodyPr wrap="square" lIns="0" tIns="0" rIns="0" bIns="0" rtlCol="0" anchor="t"/>
          <a:lstStyle/>
          <a:p>
            <a:pPr marL="0" indent="0" algn="l">
              <a:lnSpc>
                <a:spcPts val="1500"/>
              </a:lnSpc>
              <a:buNone/>
            </a:pPr>
            <a:r>
              <a:rPr lang="en-US" sz="1600" dirty="0">
                <a:solidFill>
                  <a:srgbClr val="272525"/>
                </a:solidFill>
                <a:latin typeface="Inter" pitchFamily="34" charset="0"/>
                <a:ea typeface="Inter" pitchFamily="34" charset="-122"/>
                <a:cs typeface="Inter" pitchFamily="34" charset="-120"/>
              </a:rPr>
              <a:t>Un motor de BBDD relacional compatible con MySQL y PostgreSQL, pero desarrollado por AWS para ofrecer mayor rendimiento, disponibilidad y escalabilidad.</a:t>
            </a:r>
            <a:endParaRPr lang="en-US" sz="1600" dirty="0"/>
          </a:p>
        </p:txBody>
      </p:sp>
      <p:sp>
        <p:nvSpPr>
          <p:cNvPr id="5" name="Text 3"/>
          <p:cNvSpPr/>
          <p:nvPr/>
        </p:nvSpPr>
        <p:spPr>
          <a:xfrm>
            <a:off x="402640" y="2184340"/>
            <a:ext cx="1842968" cy="230386"/>
          </a:xfrm>
          <a:prstGeom prst="rect">
            <a:avLst/>
          </a:prstGeom>
          <a:noFill/>
          <a:ln/>
        </p:spPr>
        <p:txBody>
          <a:bodyPr wrap="none" lIns="0" tIns="0" rIns="0" bIns="0" rtlCol="0" anchor="t"/>
          <a:lstStyle/>
          <a:p>
            <a:pPr marL="0" indent="0" algn="l">
              <a:lnSpc>
                <a:spcPts val="1800"/>
              </a:lnSpc>
              <a:buNone/>
            </a:pPr>
            <a:r>
              <a:rPr lang="en-US" sz="2000" b="1" dirty="0">
                <a:solidFill>
                  <a:srgbClr val="4950BC"/>
                </a:solidFill>
                <a:latin typeface="Inter Bold" pitchFamily="34" charset="0"/>
                <a:ea typeface="Inter Bold" pitchFamily="34" charset="-122"/>
                <a:cs typeface="Inter Bold" pitchFamily="34" charset="-120"/>
              </a:rPr>
              <a:t>Arquitectura Clave</a:t>
            </a:r>
            <a:endParaRPr lang="en-US" sz="2000" dirty="0"/>
          </a:p>
        </p:txBody>
      </p:sp>
      <p:sp>
        <p:nvSpPr>
          <p:cNvPr id="6" name="Text 4"/>
          <p:cNvSpPr/>
          <p:nvPr/>
        </p:nvSpPr>
        <p:spPr>
          <a:xfrm>
            <a:off x="402640" y="2537480"/>
            <a:ext cx="6735366" cy="196572"/>
          </a:xfrm>
          <a:prstGeom prst="rect">
            <a:avLst/>
          </a:prstGeom>
          <a:noFill/>
          <a:ln/>
        </p:spPr>
        <p:txBody>
          <a:bodyPr wrap="none" lIns="0" tIns="0" rIns="0" bIns="0" rtlCol="0" anchor="t"/>
          <a:lstStyle/>
          <a:p>
            <a:pPr marL="0" indent="0" algn="l">
              <a:lnSpc>
                <a:spcPts val="1500"/>
              </a:lnSpc>
              <a:buNone/>
            </a:pPr>
            <a:r>
              <a:rPr lang="en-US" sz="1600" b="1" dirty="0">
                <a:solidFill>
                  <a:srgbClr val="272525"/>
                </a:solidFill>
                <a:latin typeface="Inter" pitchFamily="34" charset="0"/>
                <a:ea typeface="Inter" pitchFamily="34" charset="-122"/>
                <a:cs typeface="Inter" pitchFamily="34" charset="-120"/>
              </a:rPr>
              <a:t>Separación de cómputo y almacenamiento.</a:t>
            </a:r>
            <a:endParaRPr lang="en-US" sz="1600" dirty="0"/>
          </a:p>
        </p:txBody>
      </p:sp>
      <p:sp>
        <p:nvSpPr>
          <p:cNvPr id="7" name="Text 5"/>
          <p:cNvSpPr/>
          <p:nvPr/>
        </p:nvSpPr>
        <p:spPr>
          <a:xfrm>
            <a:off x="402640" y="2844542"/>
            <a:ext cx="6735366" cy="393144"/>
          </a:xfrm>
          <a:prstGeom prst="rect">
            <a:avLst/>
          </a:prstGeom>
          <a:noFill/>
          <a:ln/>
        </p:spPr>
        <p:txBody>
          <a:bodyPr wrap="square" lIns="0" tIns="0" rIns="0" bIns="0" rtlCol="0" anchor="t"/>
          <a:lstStyle/>
          <a:p>
            <a:pPr marL="0" indent="0" algn="l">
              <a:lnSpc>
                <a:spcPts val="1500"/>
              </a:lnSpc>
              <a:buNone/>
            </a:pPr>
            <a:r>
              <a:rPr lang="en-US" sz="1600" dirty="0">
                <a:solidFill>
                  <a:srgbClr val="272525"/>
                </a:solidFill>
                <a:latin typeface="Inter" pitchFamily="34" charset="0"/>
                <a:ea typeface="Inter" pitchFamily="34" charset="-122"/>
                <a:cs typeface="Inter" pitchFamily="34" charset="-120"/>
              </a:rPr>
              <a:t>El almacenamiento es una capa de servicio distribuida, auto-reparable y tolerante a fallos. El volumen de la BBDD se replica 6 veces en 3 Zonas de Disponibilidad.</a:t>
            </a:r>
            <a:endParaRPr lang="en-US" sz="1600" dirty="0"/>
          </a:p>
        </p:txBody>
      </p:sp>
      <p:pic>
        <p:nvPicPr>
          <p:cNvPr id="8" name="Image 0" descr="preencoded.png"/>
          <p:cNvPicPr>
            <a:picLocks noChangeAspect="1"/>
          </p:cNvPicPr>
          <p:nvPr/>
        </p:nvPicPr>
        <p:blipFill>
          <a:blip r:embed="rId3"/>
          <a:stretch>
            <a:fillRect/>
          </a:stretch>
        </p:blipFill>
        <p:spPr>
          <a:xfrm>
            <a:off x="8687371" y="2190470"/>
            <a:ext cx="5848261" cy="5930149"/>
          </a:xfrm>
          <a:prstGeom prst="rect">
            <a:avLst/>
          </a:prstGeom>
        </p:spPr>
      </p:pic>
      <p:sp>
        <p:nvSpPr>
          <p:cNvPr id="9" name="Text 6"/>
          <p:cNvSpPr/>
          <p:nvPr/>
        </p:nvSpPr>
        <p:spPr>
          <a:xfrm>
            <a:off x="416827" y="3645788"/>
            <a:ext cx="1842968" cy="230386"/>
          </a:xfrm>
          <a:prstGeom prst="rect">
            <a:avLst/>
          </a:prstGeom>
          <a:noFill/>
          <a:ln/>
        </p:spPr>
        <p:txBody>
          <a:bodyPr wrap="none" lIns="0" tIns="0" rIns="0" bIns="0" rtlCol="0" anchor="t"/>
          <a:lstStyle/>
          <a:p>
            <a:pPr marL="0" indent="0" algn="l">
              <a:lnSpc>
                <a:spcPts val="1800"/>
              </a:lnSpc>
              <a:buNone/>
            </a:pPr>
            <a:r>
              <a:rPr lang="en-US" sz="2000" b="1" dirty="0">
                <a:solidFill>
                  <a:srgbClr val="4950BC"/>
                </a:solidFill>
                <a:latin typeface="Inter Bold" pitchFamily="34" charset="0"/>
                <a:ea typeface="Inter Bold" pitchFamily="34" charset="-122"/>
                <a:cs typeface="Inter Bold" pitchFamily="34" charset="-120"/>
              </a:rPr>
              <a:t>Beneficios</a:t>
            </a:r>
            <a:endParaRPr lang="en-US" sz="2000" dirty="0"/>
          </a:p>
        </p:txBody>
      </p:sp>
      <p:sp>
        <p:nvSpPr>
          <p:cNvPr id="10" name="Text 7"/>
          <p:cNvSpPr/>
          <p:nvPr/>
        </p:nvSpPr>
        <p:spPr>
          <a:xfrm>
            <a:off x="416827" y="3998928"/>
            <a:ext cx="6735366" cy="196572"/>
          </a:xfrm>
          <a:prstGeom prst="rect">
            <a:avLst/>
          </a:prstGeom>
          <a:noFill/>
          <a:ln/>
        </p:spPr>
        <p:txBody>
          <a:bodyPr wrap="none" lIns="0" tIns="0" rIns="0" bIns="0" rtlCol="0" anchor="t"/>
          <a:lstStyle/>
          <a:p>
            <a:pPr marL="342900" indent="-342900" algn="l">
              <a:lnSpc>
                <a:spcPts val="1500"/>
              </a:lnSpc>
              <a:buSzPct val="100000"/>
              <a:buChar char="•"/>
            </a:pPr>
            <a:r>
              <a:rPr lang="en-US" sz="1600" b="1" dirty="0">
                <a:solidFill>
                  <a:srgbClr val="272525"/>
                </a:solidFill>
                <a:latin typeface="Inter" pitchFamily="34" charset="0"/>
                <a:ea typeface="Inter" pitchFamily="34" charset="-122"/>
                <a:cs typeface="Inter" pitchFamily="34" charset="-120"/>
              </a:rPr>
              <a:t>Rendimiento:</a:t>
            </a:r>
            <a:r>
              <a:rPr lang="en-US" sz="1600" dirty="0">
                <a:solidFill>
                  <a:srgbClr val="272525"/>
                </a:solidFill>
                <a:latin typeface="Inter" pitchFamily="34" charset="0"/>
                <a:ea typeface="Inter" pitchFamily="34" charset="-122"/>
                <a:cs typeface="Inter" pitchFamily="34" charset="-120"/>
              </a:rPr>
              <a:t> Hasta 5x el rendimiento de MySQL estándar y 3x el de PostgreSQL estándar.</a:t>
            </a:r>
            <a:endParaRPr lang="en-US" sz="1600" dirty="0"/>
          </a:p>
        </p:txBody>
      </p:sp>
      <p:sp>
        <p:nvSpPr>
          <p:cNvPr id="11" name="Text 8"/>
          <p:cNvSpPr/>
          <p:nvPr/>
        </p:nvSpPr>
        <p:spPr>
          <a:xfrm>
            <a:off x="416827" y="4293072"/>
            <a:ext cx="6735366" cy="196572"/>
          </a:xfrm>
          <a:prstGeom prst="rect">
            <a:avLst/>
          </a:prstGeom>
          <a:noFill/>
          <a:ln/>
        </p:spPr>
        <p:txBody>
          <a:bodyPr wrap="none" lIns="0" tIns="0" rIns="0" bIns="0" rtlCol="0" anchor="t"/>
          <a:lstStyle/>
          <a:p>
            <a:pPr marL="342900" indent="-342900">
              <a:lnSpc>
                <a:spcPts val="1500"/>
              </a:lnSpc>
              <a:buSzPct val="100000"/>
              <a:buChar char="•"/>
            </a:pPr>
            <a:r>
              <a:rPr lang="en-US" sz="1600" b="1" dirty="0">
                <a:solidFill>
                  <a:srgbClr val="272525"/>
                </a:solidFill>
                <a:latin typeface="Inter"/>
                <a:ea typeface="Inter"/>
                <a:cs typeface="Inter" pitchFamily="34" charset="-120"/>
              </a:rPr>
              <a:t>Escalabilidad:</a:t>
            </a:r>
            <a:r>
              <a:rPr lang="en-US" sz="1600" dirty="0">
                <a:solidFill>
                  <a:srgbClr val="272525"/>
                </a:solidFill>
                <a:latin typeface="Inter"/>
                <a:ea typeface="Inter"/>
                <a:cs typeface="Inter" pitchFamily="34" charset="-120"/>
              </a:rPr>
              <a:t> Hasta 15 réplicas de lectura de baja </a:t>
            </a:r>
            <a:r>
              <a:rPr lang="en-US" sz="1600" dirty="0" err="1">
                <a:solidFill>
                  <a:srgbClr val="272525"/>
                </a:solidFill>
                <a:latin typeface="Inter"/>
                <a:ea typeface="Inter"/>
                <a:cs typeface="Inter" pitchFamily="34" charset="-120"/>
              </a:rPr>
              <a:t>latencia</a:t>
            </a:r>
            <a:r>
              <a:rPr lang="en-US" sz="1600" dirty="0">
                <a:solidFill>
                  <a:srgbClr val="272525"/>
                </a:solidFill>
                <a:latin typeface="Inter"/>
                <a:ea typeface="Inter"/>
                <a:cs typeface="Inter" pitchFamily="34" charset="-120"/>
              </a:rPr>
              <a:t>. </a:t>
            </a:r>
            <a:endParaRPr lang="en-US" sz="1600" dirty="0">
              <a:solidFill>
                <a:srgbClr val="000000"/>
              </a:solidFill>
              <a:latin typeface="Inter"/>
              <a:ea typeface="Inter"/>
              <a:cs typeface="Inter" pitchFamily="34" charset="-120"/>
            </a:endParaRPr>
          </a:p>
          <a:p>
            <a:pPr marL="342900" indent="-342900">
              <a:lnSpc>
                <a:spcPts val="1500"/>
              </a:lnSpc>
              <a:buSzPct val="100000"/>
              <a:buChar char="•"/>
            </a:pPr>
            <a:r>
              <a:rPr lang="en-US" sz="1600" dirty="0">
                <a:solidFill>
                  <a:srgbClr val="272525"/>
                </a:solidFill>
                <a:latin typeface="Inter"/>
                <a:ea typeface="Inter"/>
                <a:cs typeface="Inter" pitchFamily="34" charset="-120"/>
              </a:rPr>
              <a:t>El </a:t>
            </a:r>
            <a:r>
              <a:rPr lang="en-US" sz="1600" dirty="0" err="1">
                <a:solidFill>
                  <a:srgbClr val="272525"/>
                </a:solidFill>
                <a:latin typeface="Inter"/>
                <a:ea typeface="Inter"/>
                <a:cs typeface="Inter" pitchFamily="34" charset="-120"/>
              </a:rPr>
              <a:t>volumen</a:t>
            </a:r>
            <a:r>
              <a:rPr lang="en-US" sz="1600" dirty="0">
                <a:solidFill>
                  <a:srgbClr val="272525"/>
                </a:solidFill>
                <a:latin typeface="Inter"/>
                <a:ea typeface="Inter"/>
                <a:cs typeface="Inter" pitchFamily="34" charset="-120"/>
              </a:rPr>
              <a:t> </a:t>
            </a:r>
            <a:r>
              <a:rPr lang="en-US" sz="1600" dirty="0" err="1">
                <a:solidFill>
                  <a:srgbClr val="272525"/>
                </a:solidFill>
                <a:latin typeface="Inter"/>
                <a:ea typeface="Inter"/>
                <a:cs typeface="Inter" pitchFamily="34" charset="-120"/>
              </a:rPr>
              <a:t>crece</a:t>
            </a:r>
            <a:r>
              <a:rPr lang="en-US" sz="1600" dirty="0">
                <a:solidFill>
                  <a:srgbClr val="272525"/>
                </a:solidFill>
                <a:latin typeface="Inter"/>
                <a:ea typeface="Inter"/>
                <a:cs typeface="Inter" pitchFamily="34" charset="-120"/>
              </a:rPr>
              <a:t> </a:t>
            </a:r>
            <a:r>
              <a:rPr lang="en-US" sz="1600" dirty="0" err="1">
                <a:solidFill>
                  <a:srgbClr val="272525"/>
                </a:solidFill>
                <a:latin typeface="Inter"/>
                <a:ea typeface="Inter"/>
                <a:cs typeface="Inter" pitchFamily="34" charset="-120"/>
              </a:rPr>
              <a:t>automáticamente</a:t>
            </a:r>
            <a:r>
              <a:rPr lang="en-US" sz="1600" dirty="0">
                <a:solidFill>
                  <a:srgbClr val="272525"/>
                </a:solidFill>
                <a:latin typeface="Inter"/>
                <a:ea typeface="Inter"/>
                <a:cs typeface="Inter" pitchFamily="34" charset="-120"/>
              </a:rPr>
              <a:t> hasta 128 TB.</a:t>
            </a:r>
            <a:endParaRPr lang="en-US" sz="1600">
              <a:latin typeface="Inter"/>
              <a:ea typeface="Inter"/>
            </a:endParaRPr>
          </a:p>
        </p:txBody>
      </p:sp>
      <p:sp>
        <p:nvSpPr>
          <p:cNvPr id="12" name="Text 9"/>
          <p:cNvSpPr/>
          <p:nvPr/>
        </p:nvSpPr>
        <p:spPr>
          <a:xfrm>
            <a:off x="416827" y="4791933"/>
            <a:ext cx="6735366" cy="196572"/>
          </a:xfrm>
          <a:prstGeom prst="rect">
            <a:avLst/>
          </a:prstGeom>
          <a:noFill/>
          <a:ln/>
        </p:spPr>
        <p:txBody>
          <a:bodyPr wrap="none" lIns="0" tIns="0" rIns="0" bIns="0" rtlCol="0" anchor="t"/>
          <a:lstStyle/>
          <a:p>
            <a:pPr marL="342900" indent="-342900" algn="l">
              <a:lnSpc>
                <a:spcPts val="1500"/>
              </a:lnSpc>
              <a:buSzPct val="100000"/>
              <a:buChar char="•"/>
            </a:pPr>
            <a:r>
              <a:rPr lang="en-US" sz="1600" b="1" dirty="0">
                <a:solidFill>
                  <a:srgbClr val="272525"/>
                </a:solidFill>
                <a:latin typeface="Inter" pitchFamily="34" charset="0"/>
                <a:ea typeface="Inter" pitchFamily="34" charset="-122"/>
                <a:cs typeface="Inter" pitchFamily="34" charset="-120"/>
              </a:rPr>
              <a:t>Disponibilidad:</a:t>
            </a:r>
            <a:r>
              <a:rPr lang="en-US" sz="1600" dirty="0">
                <a:solidFill>
                  <a:srgbClr val="272525"/>
                </a:solidFill>
                <a:latin typeface="Inter" pitchFamily="34" charset="0"/>
                <a:ea typeface="Inter" pitchFamily="34" charset="-122"/>
                <a:cs typeface="Inter" pitchFamily="34" charset="-120"/>
              </a:rPr>
              <a:t> Failover casi instantáneo a una réplica.</a:t>
            </a:r>
            <a:endParaRPr lang="en-US" sz="1600" dirty="0"/>
          </a:p>
        </p:txBody>
      </p:sp>
      <p:sp>
        <p:nvSpPr>
          <p:cNvPr id="13" name="Text 10"/>
          <p:cNvSpPr/>
          <p:nvPr/>
        </p:nvSpPr>
        <p:spPr>
          <a:xfrm>
            <a:off x="416827" y="5099726"/>
            <a:ext cx="6735366" cy="196572"/>
          </a:xfrm>
          <a:prstGeom prst="rect">
            <a:avLst/>
          </a:prstGeom>
          <a:noFill/>
          <a:ln/>
        </p:spPr>
        <p:txBody>
          <a:bodyPr wrap="none" lIns="0" tIns="0" rIns="0" bIns="0" rtlCol="0" anchor="t"/>
          <a:lstStyle/>
          <a:p>
            <a:pPr marL="342900" indent="-342900" algn="l">
              <a:lnSpc>
                <a:spcPts val="1500"/>
              </a:lnSpc>
              <a:buSzPct val="100000"/>
              <a:buChar char="•"/>
            </a:pPr>
            <a:r>
              <a:rPr lang="en-US" sz="1600" b="1" dirty="0">
                <a:solidFill>
                  <a:srgbClr val="272525"/>
                </a:solidFill>
                <a:latin typeface="Inter" pitchFamily="34" charset="0"/>
                <a:ea typeface="Inter" pitchFamily="34" charset="-122"/>
                <a:cs typeface="Inter" pitchFamily="34" charset="-120"/>
              </a:rPr>
              <a:t>Aurora Serverless:</a:t>
            </a:r>
            <a:r>
              <a:rPr lang="en-US" sz="1600" dirty="0">
                <a:solidFill>
                  <a:srgbClr val="272525"/>
                </a:solidFill>
                <a:latin typeface="Inter" pitchFamily="34" charset="0"/>
                <a:ea typeface="Inter" pitchFamily="34" charset="-122"/>
                <a:cs typeface="Inter" pitchFamily="34" charset="-120"/>
              </a:rPr>
              <a:t> Arranca, se apaga y escala automáticamente según la carga.</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41246" y="346710"/>
            <a:ext cx="9580959" cy="393859"/>
          </a:xfrm>
          <a:prstGeom prst="rect">
            <a:avLst/>
          </a:prstGeom>
          <a:noFill/>
          <a:ln/>
        </p:spPr>
        <p:txBody>
          <a:bodyPr wrap="none" lIns="0" tIns="0" rIns="0" bIns="0" rtlCol="0" anchor="t"/>
          <a:lstStyle/>
          <a:p>
            <a:pPr marL="0" indent="0" algn="l">
              <a:lnSpc>
                <a:spcPts val="3100"/>
              </a:lnSpc>
              <a:buNone/>
            </a:pPr>
            <a:r>
              <a:rPr lang="en-US" sz="2450" b="1" dirty="0">
                <a:solidFill>
                  <a:srgbClr val="000000"/>
                </a:solidFill>
                <a:latin typeface="Inter Bold" pitchFamily="34" charset="0"/>
                <a:ea typeface="Inter Bold" pitchFamily="34" charset="-122"/>
                <a:cs typeface="Inter Bold" pitchFamily="34" charset="-120"/>
              </a:rPr>
              <a:t>Características Clave de Disponibilidad y Escalabilidad en RDS</a:t>
            </a:r>
            <a:endParaRPr lang="en-US" sz="2450" dirty="0"/>
          </a:p>
        </p:txBody>
      </p:sp>
      <p:sp>
        <p:nvSpPr>
          <p:cNvPr id="3" name="Text 1"/>
          <p:cNvSpPr/>
          <p:nvPr/>
        </p:nvSpPr>
        <p:spPr>
          <a:xfrm>
            <a:off x="441246" y="1055608"/>
            <a:ext cx="2744867" cy="236339"/>
          </a:xfrm>
          <a:prstGeom prst="rect">
            <a:avLst/>
          </a:prstGeom>
          <a:noFill/>
          <a:ln/>
        </p:spPr>
        <p:txBody>
          <a:bodyPr wrap="none" lIns="0" tIns="0" rIns="0" bIns="0" rtlCol="0" anchor="t"/>
          <a:lstStyle/>
          <a:p>
            <a:pPr marL="0" indent="0" algn="l">
              <a:lnSpc>
                <a:spcPts val="1850"/>
              </a:lnSpc>
              <a:buNone/>
            </a:pPr>
            <a:r>
              <a:rPr lang="en-US" b="1" dirty="0">
                <a:solidFill>
                  <a:srgbClr val="4950BC"/>
                </a:solidFill>
                <a:latin typeface="Inter Bold" pitchFamily="34" charset="0"/>
                <a:ea typeface="Inter Bold" pitchFamily="34" charset="-122"/>
                <a:cs typeface="Inter Bold" pitchFamily="34" charset="-120"/>
              </a:rPr>
              <a:t>Multi-AZ (Alta Disponibilidad)</a:t>
            </a:r>
            <a:endParaRPr lang="en-US" dirty="0"/>
          </a:p>
        </p:txBody>
      </p:sp>
      <p:sp>
        <p:nvSpPr>
          <p:cNvPr id="4" name="Text 2"/>
          <p:cNvSpPr/>
          <p:nvPr/>
        </p:nvSpPr>
        <p:spPr>
          <a:xfrm>
            <a:off x="441246" y="1417915"/>
            <a:ext cx="6720245" cy="201692"/>
          </a:xfrm>
          <a:prstGeom prst="rect">
            <a:avLst/>
          </a:prstGeom>
          <a:noFill/>
          <a:ln/>
        </p:spPr>
        <p:txBody>
          <a:bodyPr wrap="none" lIns="0" tIns="0" rIns="0" bIns="0" rtlCol="0" anchor="t"/>
          <a:lstStyle/>
          <a:p>
            <a:pPr marL="342900" indent="-342900" algn="l">
              <a:lnSpc>
                <a:spcPts val="1550"/>
              </a:lnSpc>
              <a:buSzPct val="100000"/>
              <a:buChar char="•"/>
            </a:pPr>
            <a:r>
              <a:rPr lang="en-US" sz="1200" dirty="0">
                <a:solidFill>
                  <a:srgbClr val="272525"/>
                </a:solidFill>
                <a:latin typeface="Inter" pitchFamily="34" charset="0"/>
                <a:ea typeface="Inter" pitchFamily="34" charset="-122"/>
                <a:cs typeface="Inter" pitchFamily="34" charset="-120"/>
              </a:rPr>
              <a:t>RDS crea y mantiene una réplica </a:t>
            </a:r>
            <a:r>
              <a:rPr lang="en-US" sz="1200" b="1" dirty="0">
                <a:solidFill>
                  <a:srgbClr val="272525"/>
                </a:solidFill>
                <a:latin typeface="Inter" pitchFamily="34" charset="0"/>
                <a:ea typeface="Inter" pitchFamily="34" charset="-122"/>
                <a:cs typeface="Inter" pitchFamily="34" charset="-120"/>
              </a:rPr>
              <a:t>síncrona</a:t>
            </a:r>
            <a:r>
              <a:rPr lang="en-US" sz="1200" dirty="0">
                <a:solidFill>
                  <a:srgbClr val="272525"/>
                </a:solidFill>
                <a:latin typeface="Inter" pitchFamily="34" charset="0"/>
                <a:ea typeface="Inter" pitchFamily="34" charset="-122"/>
                <a:cs typeface="Inter" pitchFamily="34" charset="-120"/>
              </a:rPr>
              <a:t> de la base de datos en una Zona de Disponibilidad (AZ) diferente.</a:t>
            </a:r>
            <a:endParaRPr lang="en-US" sz="1200" dirty="0"/>
          </a:p>
        </p:txBody>
      </p:sp>
      <p:sp>
        <p:nvSpPr>
          <p:cNvPr id="5" name="Text 3"/>
          <p:cNvSpPr/>
          <p:nvPr/>
        </p:nvSpPr>
        <p:spPr>
          <a:xfrm>
            <a:off x="441246" y="1663660"/>
            <a:ext cx="6720245" cy="201692"/>
          </a:xfrm>
          <a:prstGeom prst="rect">
            <a:avLst/>
          </a:prstGeom>
          <a:noFill/>
          <a:ln/>
        </p:spPr>
        <p:txBody>
          <a:bodyPr wrap="none" lIns="0" tIns="0" rIns="0" bIns="0" rtlCol="0" anchor="t"/>
          <a:lstStyle/>
          <a:p>
            <a:pPr marL="342900" indent="-342900" algn="l">
              <a:lnSpc>
                <a:spcPts val="1550"/>
              </a:lnSpc>
              <a:buSzPct val="100000"/>
              <a:buChar char="•"/>
            </a:pPr>
            <a:r>
              <a:rPr lang="en-US" sz="1200" dirty="0">
                <a:solidFill>
                  <a:srgbClr val="272525"/>
                </a:solidFill>
                <a:latin typeface="Inter" pitchFamily="34" charset="0"/>
                <a:ea typeface="Inter" pitchFamily="34" charset="-122"/>
                <a:cs typeface="Inter" pitchFamily="34" charset="-120"/>
              </a:rPr>
              <a:t>En caso de fallo de la instancia primaria, RDS realiza un </a:t>
            </a:r>
            <a:r>
              <a:rPr lang="en-US" sz="1200" b="1" dirty="0">
                <a:solidFill>
                  <a:srgbClr val="272525"/>
                </a:solidFill>
                <a:latin typeface="Inter" pitchFamily="34" charset="0"/>
                <a:ea typeface="Inter" pitchFamily="34" charset="-122"/>
                <a:cs typeface="Inter" pitchFamily="34" charset="-120"/>
              </a:rPr>
              <a:t>failover automático</a:t>
            </a:r>
            <a:r>
              <a:rPr lang="en-US" sz="1200" dirty="0">
                <a:solidFill>
                  <a:srgbClr val="272525"/>
                </a:solidFill>
                <a:latin typeface="Inter" pitchFamily="34" charset="0"/>
                <a:ea typeface="Inter" pitchFamily="34" charset="-122"/>
                <a:cs typeface="Inter" pitchFamily="34" charset="-120"/>
              </a:rPr>
              <a:t> a la réplica.</a:t>
            </a:r>
            <a:endParaRPr lang="en-US" sz="1200" dirty="0"/>
          </a:p>
        </p:txBody>
      </p:sp>
      <p:sp>
        <p:nvSpPr>
          <p:cNvPr id="6" name="Text 4"/>
          <p:cNvSpPr/>
          <p:nvPr/>
        </p:nvSpPr>
        <p:spPr>
          <a:xfrm>
            <a:off x="441246" y="1909405"/>
            <a:ext cx="6720245" cy="201692"/>
          </a:xfrm>
          <a:prstGeom prst="rect">
            <a:avLst/>
          </a:prstGeom>
          <a:noFill/>
          <a:ln/>
        </p:spPr>
        <p:txBody>
          <a:bodyPr wrap="none" lIns="0" tIns="0" rIns="0" bIns="0" rtlCol="0" anchor="t"/>
          <a:lstStyle/>
          <a:p>
            <a:pPr marL="342900" indent="-342900" algn="l">
              <a:lnSpc>
                <a:spcPts val="1550"/>
              </a:lnSpc>
              <a:buSzPct val="100000"/>
              <a:buChar char="•"/>
            </a:pPr>
            <a:r>
              <a:rPr lang="en-US" sz="1200" b="1" dirty="0">
                <a:solidFill>
                  <a:srgbClr val="272525"/>
                </a:solidFill>
                <a:latin typeface="Inter" pitchFamily="34" charset="0"/>
                <a:ea typeface="Inter" pitchFamily="34" charset="-122"/>
                <a:cs typeface="Inter" pitchFamily="34" charset="-120"/>
              </a:rPr>
              <a:t>Objetivo:</a:t>
            </a:r>
            <a:r>
              <a:rPr lang="en-US" sz="1200" dirty="0">
                <a:solidFill>
                  <a:srgbClr val="272525"/>
                </a:solidFill>
                <a:latin typeface="Inter" pitchFamily="34" charset="0"/>
                <a:ea typeface="Inter" pitchFamily="34" charset="-122"/>
                <a:cs typeface="Inter" pitchFamily="34" charset="-120"/>
              </a:rPr>
              <a:t> Continuidad del negocio, recuperación ante desastres. No mejora el rendimiento.</a:t>
            </a:r>
            <a:endParaRPr lang="en-US" sz="1200" dirty="0"/>
          </a:p>
        </p:txBody>
      </p:sp>
      <p:pic>
        <p:nvPicPr>
          <p:cNvPr id="7" name="Image 0" descr="preencoded.png"/>
          <p:cNvPicPr>
            <a:picLocks noChangeAspect="1"/>
          </p:cNvPicPr>
          <p:nvPr/>
        </p:nvPicPr>
        <p:blipFill>
          <a:blip r:embed="rId3"/>
          <a:stretch>
            <a:fillRect/>
          </a:stretch>
        </p:blipFill>
        <p:spPr>
          <a:xfrm>
            <a:off x="1341998" y="3303777"/>
            <a:ext cx="4741321" cy="4741321"/>
          </a:xfrm>
          <a:prstGeom prst="rect">
            <a:avLst/>
          </a:prstGeom>
        </p:spPr>
      </p:pic>
      <p:sp>
        <p:nvSpPr>
          <p:cNvPr id="8" name="Text 5"/>
          <p:cNvSpPr/>
          <p:nvPr/>
        </p:nvSpPr>
        <p:spPr>
          <a:xfrm>
            <a:off x="7476530" y="1055608"/>
            <a:ext cx="3732371" cy="236339"/>
          </a:xfrm>
          <a:prstGeom prst="rect">
            <a:avLst/>
          </a:prstGeom>
          <a:noFill/>
          <a:ln/>
        </p:spPr>
        <p:txBody>
          <a:bodyPr wrap="none" lIns="0" tIns="0" rIns="0" bIns="0" rtlCol="0" anchor="t"/>
          <a:lstStyle/>
          <a:p>
            <a:pPr marL="0" indent="0" algn="l">
              <a:lnSpc>
                <a:spcPts val="1850"/>
              </a:lnSpc>
              <a:buNone/>
            </a:pPr>
            <a:r>
              <a:rPr lang="en-US" b="1" dirty="0">
                <a:solidFill>
                  <a:srgbClr val="4950BC"/>
                </a:solidFill>
                <a:latin typeface="Inter Bold" pitchFamily="34" charset="0"/>
                <a:ea typeface="Inter Bold" pitchFamily="34" charset="-122"/>
                <a:cs typeface="Inter Bold" pitchFamily="34" charset="-120"/>
              </a:rPr>
              <a:t>Read Replicas (Escalabilidad de Lectura)</a:t>
            </a:r>
            <a:endParaRPr lang="en-US" dirty="0"/>
          </a:p>
        </p:txBody>
      </p:sp>
      <p:sp>
        <p:nvSpPr>
          <p:cNvPr id="9" name="Text 6"/>
          <p:cNvSpPr/>
          <p:nvPr/>
        </p:nvSpPr>
        <p:spPr>
          <a:xfrm>
            <a:off x="7476530" y="1417915"/>
            <a:ext cx="6720245" cy="201692"/>
          </a:xfrm>
          <a:prstGeom prst="rect">
            <a:avLst/>
          </a:prstGeom>
          <a:noFill/>
          <a:ln/>
        </p:spPr>
        <p:txBody>
          <a:bodyPr wrap="none" lIns="0" tIns="0" rIns="0" bIns="0" rtlCol="0" anchor="t"/>
          <a:lstStyle/>
          <a:p>
            <a:pPr marL="342900" indent="-342900" algn="l">
              <a:lnSpc>
                <a:spcPts val="1550"/>
              </a:lnSpc>
              <a:buSzPct val="100000"/>
              <a:buChar char="•"/>
            </a:pPr>
            <a:r>
              <a:rPr lang="en-US" sz="1200" dirty="0">
                <a:solidFill>
                  <a:srgbClr val="272525"/>
                </a:solidFill>
                <a:latin typeface="Inter" pitchFamily="34" charset="0"/>
                <a:ea typeface="Inter" pitchFamily="34" charset="-122"/>
                <a:cs typeface="Inter" pitchFamily="34" charset="-120"/>
              </a:rPr>
              <a:t>Se crean una o más copias de la base de datos primaria de forma </a:t>
            </a:r>
            <a:r>
              <a:rPr lang="en-US" sz="1200" b="1" dirty="0">
                <a:solidFill>
                  <a:srgbClr val="272525"/>
                </a:solidFill>
                <a:latin typeface="Inter" pitchFamily="34" charset="0"/>
                <a:ea typeface="Inter" pitchFamily="34" charset="-122"/>
                <a:cs typeface="Inter" pitchFamily="34" charset="-120"/>
              </a:rPr>
              <a:t>asíncrona</a:t>
            </a:r>
            <a:r>
              <a:rPr lang="en-US" sz="1200" dirty="0">
                <a:solidFill>
                  <a:srgbClr val="272525"/>
                </a:solidFill>
                <a:latin typeface="Inter" pitchFamily="34" charset="0"/>
                <a:ea typeface="Inter" pitchFamily="34" charset="-122"/>
                <a:cs typeface="Inter" pitchFamily="34" charset="-120"/>
              </a:rPr>
              <a:t>.</a:t>
            </a:r>
            <a:endParaRPr lang="en-US" sz="1200" dirty="0"/>
          </a:p>
        </p:txBody>
      </p:sp>
      <p:sp>
        <p:nvSpPr>
          <p:cNvPr id="10" name="Text 7"/>
          <p:cNvSpPr/>
          <p:nvPr/>
        </p:nvSpPr>
        <p:spPr>
          <a:xfrm>
            <a:off x="7476530" y="1663660"/>
            <a:ext cx="6720245" cy="201692"/>
          </a:xfrm>
          <a:prstGeom prst="rect">
            <a:avLst/>
          </a:prstGeom>
          <a:noFill/>
          <a:ln/>
        </p:spPr>
        <p:txBody>
          <a:bodyPr wrap="none" lIns="0" tIns="0" rIns="0" bIns="0" rtlCol="0" anchor="t"/>
          <a:lstStyle/>
          <a:p>
            <a:pPr marL="342900" indent="-342900" algn="l">
              <a:lnSpc>
                <a:spcPts val="1550"/>
              </a:lnSpc>
              <a:buSzPct val="100000"/>
              <a:buChar char="•"/>
            </a:pPr>
            <a:r>
              <a:rPr lang="en-US" sz="1200" dirty="0">
                <a:solidFill>
                  <a:srgbClr val="272525"/>
                </a:solidFill>
                <a:latin typeface="Inter" pitchFamily="34" charset="0"/>
                <a:ea typeface="Inter" pitchFamily="34" charset="-122"/>
                <a:cs typeface="Inter" pitchFamily="34" charset="-120"/>
              </a:rPr>
              <a:t>El tráfico de lectura de la aplicación se puede desviar a estas réplicas.</a:t>
            </a:r>
            <a:endParaRPr lang="en-US" sz="1200" dirty="0"/>
          </a:p>
        </p:txBody>
      </p:sp>
      <p:sp>
        <p:nvSpPr>
          <p:cNvPr id="11" name="Text 8"/>
          <p:cNvSpPr/>
          <p:nvPr/>
        </p:nvSpPr>
        <p:spPr>
          <a:xfrm>
            <a:off x="7476530" y="1909405"/>
            <a:ext cx="6720245" cy="201692"/>
          </a:xfrm>
          <a:prstGeom prst="rect">
            <a:avLst/>
          </a:prstGeom>
          <a:noFill/>
          <a:ln/>
        </p:spPr>
        <p:txBody>
          <a:bodyPr wrap="none" lIns="0" tIns="0" rIns="0" bIns="0" rtlCol="0" anchor="t"/>
          <a:lstStyle/>
          <a:p>
            <a:pPr marL="342900" indent="-342900" algn="l">
              <a:lnSpc>
                <a:spcPts val="1550"/>
              </a:lnSpc>
              <a:buSzPct val="100000"/>
              <a:buChar char="•"/>
            </a:pPr>
            <a:r>
              <a:rPr lang="en-US" sz="1200" b="1" dirty="0">
                <a:solidFill>
                  <a:srgbClr val="272525"/>
                </a:solidFill>
                <a:latin typeface="Inter" pitchFamily="34" charset="0"/>
                <a:ea typeface="Inter" pitchFamily="34" charset="-122"/>
                <a:cs typeface="Inter" pitchFamily="34" charset="-120"/>
              </a:rPr>
              <a:t>Objetivo:</a:t>
            </a:r>
            <a:r>
              <a:rPr lang="en-US" sz="1200" dirty="0">
                <a:solidFill>
                  <a:srgbClr val="272525"/>
                </a:solidFill>
                <a:latin typeface="Inter" pitchFamily="34" charset="0"/>
                <a:ea typeface="Inter" pitchFamily="34" charset="-122"/>
                <a:cs typeface="Inter" pitchFamily="34" charset="-120"/>
              </a:rPr>
              <a:t> Reducir la carga sobre la instancia primaria y escalar horizontalmente las peticiones de lectura.</a:t>
            </a:r>
            <a:endParaRPr lang="en-US" sz="1200" dirty="0"/>
          </a:p>
        </p:txBody>
      </p:sp>
      <p:pic>
        <p:nvPicPr>
          <p:cNvPr id="12" name="Image 1" descr="preencoded.png"/>
          <p:cNvPicPr>
            <a:picLocks noChangeAspect="1"/>
          </p:cNvPicPr>
          <p:nvPr/>
        </p:nvPicPr>
        <p:blipFill>
          <a:blip r:embed="rId4"/>
          <a:stretch>
            <a:fillRect/>
          </a:stretch>
        </p:blipFill>
        <p:spPr>
          <a:xfrm>
            <a:off x="8377282" y="3303777"/>
            <a:ext cx="4741321" cy="474132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04706" y="396478"/>
            <a:ext cx="6191488" cy="450652"/>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Inter Bold" pitchFamily="34" charset="0"/>
                <a:ea typeface="Inter Bold" pitchFamily="34" charset="-122"/>
                <a:cs typeface="Inter Bold" pitchFamily="34" charset="-120"/>
              </a:rPr>
              <a:t>El Universo NoSQL: "Not Only SQL"</a:t>
            </a:r>
            <a:endParaRPr lang="en-US" sz="2800" dirty="0"/>
          </a:p>
        </p:txBody>
      </p:sp>
      <p:sp>
        <p:nvSpPr>
          <p:cNvPr id="3" name="Text 1"/>
          <p:cNvSpPr/>
          <p:nvPr/>
        </p:nvSpPr>
        <p:spPr>
          <a:xfrm>
            <a:off x="504706" y="1207532"/>
            <a:ext cx="2163008" cy="270391"/>
          </a:xfrm>
          <a:prstGeom prst="rect">
            <a:avLst/>
          </a:prstGeom>
          <a:noFill/>
          <a:ln/>
        </p:spPr>
        <p:txBody>
          <a:bodyPr wrap="none" lIns="0" tIns="0" rIns="0" bIns="0" rtlCol="0" anchor="t"/>
          <a:lstStyle/>
          <a:p>
            <a:pPr marL="0" indent="0" algn="l">
              <a:lnSpc>
                <a:spcPts val="2100"/>
              </a:lnSpc>
              <a:buNone/>
            </a:pPr>
            <a:r>
              <a:rPr lang="en-US" sz="2400" b="1" dirty="0">
                <a:solidFill>
                  <a:srgbClr val="4950BC"/>
                </a:solidFill>
                <a:latin typeface="Inter Bold" pitchFamily="34" charset="0"/>
                <a:ea typeface="Inter Bold" pitchFamily="34" charset="-122"/>
                <a:cs typeface="Inter Bold" pitchFamily="34" charset="-120"/>
              </a:rPr>
              <a:t>¿Por qué NoSQL?</a:t>
            </a:r>
            <a:endParaRPr lang="en-US" sz="2400" dirty="0"/>
          </a:p>
        </p:txBody>
      </p:sp>
      <p:sp>
        <p:nvSpPr>
          <p:cNvPr id="4" name="Text 2"/>
          <p:cNvSpPr/>
          <p:nvPr/>
        </p:nvSpPr>
        <p:spPr>
          <a:xfrm>
            <a:off x="504706" y="1622108"/>
            <a:ext cx="6634639" cy="461248"/>
          </a:xfrm>
          <a:prstGeom prst="rect">
            <a:avLst/>
          </a:prstGeom>
          <a:noFill/>
          <a:ln/>
        </p:spPr>
        <p:txBody>
          <a:bodyPr wrap="square" lIns="0" tIns="0" rIns="0" bIns="0" rtlCol="0" anchor="t"/>
          <a:lstStyle/>
          <a:p>
            <a:pPr marL="0" indent="0" algn="l">
              <a:lnSpc>
                <a:spcPts val="1800"/>
              </a:lnSpc>
              <a:buNone/>
            </a:pPr>
            <a:r>
              <a:rPr lang="en-US" sz="1600" dirty="0">
                <a:solidFill>
                  <a:srgbClr val="272525"/>
                </a:solidFill>
                <a:latin typeface="Inter" pitchFamily="34" charset="0"/>
                <a:ea typeface="Inter" pitchFamily="34" charset="-122"/>
                <a:cs typeface="Inter" pitchFamily="34" charset="-120"/>
              </a:rPr>
              <a:t>Las bases de datos relacionales son excelentes, pero enfrentan desafíos con los requisitos de las aplicaciones web modernas y de Big Data:</a:t>
            </a:r>
            <a:endParaRPr lang="en-US" sz="1600" dirty="0"/>
          </a:p>
        </p:txBody>
      </p:sp>
      <p:sp>
        <p:nvSpPr>
          <p:cNvPr id="5" name="Text 3"/>
          <p:cNvSpPr/>
          <p:nvPr/>
        </p:nvSpPr>
        <p:spPr>
          <a:xfrm>
            <a:off x="504706" y="2213134"/>
            <a:ext cx="6634639" cy="230624"/>
          </a:xfrm>
          <a:prstGeom prst="rect">
            <a:avLst/>
          </a:prstGeom>
          <a:noFill/>
          <a:ln/>
        </p:spPr>
        <p:txBody>
          <a:bodyPr wrap="none" lIns="0" tIns="0" rIns="0" bIns="0" rtlCol="0" anchor="t"/>
          <a:lstStyle/>
          <a:p>
            <a:pPr marL="342900" indent="-342900" algn="l">
              <a:lnSpc>
                <a:spcPts val="1800"/>
              </a:lnSpc>
              <a:buSzPct val="100000"/>
              <a:buChar char="•"/>
            </a:pPr>
            <a:r>
              <a:rPr lang="en-US" sz="1600" dirty="0">
                <a:solidFill>
                  <a:srgbClr val="272525"/>
                </a:solidFill>
                <a:latin typeface="Inter" pitchFamily="34" charset="0"/>
                <a:ea typeface="Inter" pitchFamily="34" charset="-122"/>
                <a:cs typeface="Inter" pitchFamily="34" charset="-120"/>
              </a:rPr>
              <a:t>Grandes volúmenes de datos</a:t>
            </a:r>
            <a:endParaRPr lang="en-US" sz="1600" dirty="0"/>
          </a:p>
        </p:txBody>
      </p:sp>
      <p:sp>
        <p:nvSpPr>
          <p:cNvPr id="6" name="Text 4"/>
          <p:cNvSpPr/>
          <p:nvPr/>
        </p:nvSpPr>
        <p:spPr>
          <a:xfrm>
            <a:off x="504706" y="2494121"/>
            <a:ext cx="6634639" cy="230624"/>
          </a:xfrm>
          <a:prstGeom prst="rect">
            <a:avLst/>
          </a:prstGeom>
          <a:noFill/>
          <a:ln/>
        </p:spPr>
        <p:txBody>
          <a:bodyPr wrap="none" lIns="0" tIns="0" rIns="0" bIns="0" rtlCol="0" anchor="t"/>
          <a:lstStyle/>
          <a:p>
            <a:pPr marL="342900" indent="-342900" algn="l">
              <a:lnSpc>
                <a:spcPts val="1800"/>
              </a:lnSpc>
              <a:buSzPct val="100000"/>
              <a:buChar char="•"/>
            </a:pPr>
            <a:r>
              <a:rPr lang="en-US" sz="1600" dirty="0">
                <a:solidFill>
                  <a:srgbClr val="272525"/>
                </a:solidFill>
                <a:latin typeface="Inter" pitchFamily="34" charset="0"/>
                <a:ea typeface="Inter" pitchFamily="34" charset="-122"/>
                <a:cs typeface="Inter" pitchFamily="34" charset="-120"/>
              </a:rPr>
              <a:t>Necesidad de escalabilidad horizontal</a:t>
            </a:r>
            <a:endParaRPr lang="en-US" sz="1600" dirty="0"/>
          </a:p>
        </p:txBody>
      </p:sp>
      <p:sp>
        <p:nvSpPr>
          <p:cNvPr id="7" name="Text 5"/>
          <p:cNvSpPr/>
          <p:nvPr/>
        </p:nvSpPr>
        <p:spPr>
          <a:xfrm>
            <a:off x="504706" y="2775109"/>
            <a:ext cx="6634639" cy="230624"/>
          </a:xfrm>
          <a:prstGeom prst="rect">
            <a:avLst/>
          </a:prstGeom>
          <a:noFill/>
          <a:ln/>
        </p:spPr>
        <p:txBody>
          <a:bodyPr wrap="none" lIns="0" tIns="0" rIns="0" bIns="0" rtlCol="0" anchor="t"/>
          <a:lstStyle/>
          <a:p>
            <a:pPr marL="342900" indent="-342900" algn="l">
              <a:lnSpc>
                <a:spcPts val="1800"/>
              </a:lnSpc>
              <a:buSzPct val="100000"/>
              <a:buChar char="•"/>
            </a:pPr>
            <a:r>
              <a:rPr lang="en-US" sz="1600" dirty="0">
                <a:solidFill>
                  <a:srgbClr val="272525"/>
                </a:solidFill>
                <a:latin typeface="Inter" pitchFamily="34" charset="0"/>
                <a:ea typeface="Inter" pitchFamily="34" charset="-122"/>
                <a:cs typeface="Inter" pitchFamily="34" charset="-120"/>
              </a:rPr>
              <a:t>Esquemas de datos flexibles o dinámicos</a:t>
            </a:r>
            <a:endParaRPr lang="en-US" sz="1600" dirty="0"/>
          </a:p>
        </p:txBody>
      </p:sp>
      <p:sp>
        <p:nvSpPr>
          <p:cNvPr id="8" name="Text 6"/>
          <p:cNvSpPr/>
          <p:nvPr/>
        </p:nvSpPr>
        <p:spPr>
          <a:xfrm>
            <a:off x="504706" y="3056096"/>
            <a:ext cx="6634639" cy="230624"/>
          </a:xfrm>
          <a:prstGeom prst="rect">
            <a:avLst/>
          </a:prstGeom>
          <a:noFill/>
          <a:ln/>
        </p:spPr>
        <p:txBody>
          <a:bodyPr wrap="none" lIns="0" tIns="0" rIns="0" bIns="0" rtlCol="0" anchor="t"/>
          <a:lstStyle/>
          <a:p>
            <a:pPr marL="342900" indent="-342900" algn="l">
              <a:lnSpc>
                <a:spcPts val="1800"/>
              </a:lnSpc>
              <a:buSzPct val="100000"/>
              <a:buChar char="•"/>
            </a:pPr>
            <a:r>
              <a:rPr lang="en-US" sz="1600" dirty="0">
                <a:solidFill>
                  <a:srgbClr val="272525"/>
                </a:solidFill>
                <a:latin typeface="Inter" pitchFamily="34" charset="0"/>
                <a:ea typeface="Inter" pitchFamily="34" charset="-122"/>
                <a:cs typeface="Inter" pitchFamily="34" charset="-120"/>
              </a:rPr>
              <a:t>Requisitos de latencia muy baja</a:t>
            </a:r>
            <a:endParaRPr lang="en-US" sz="1600" dirty="0"/>
          </a:p>
        </p:txBody>
      </p:sp>
      <p:pic>
        <p:nvPicPr>
          <p:cNvPr id="9" name="Image 0" descr="preencoded.png"/>
          <p:cNvPicPr>
            <a:picLocks noChangeAspect="1"/>
          </p:cNvPicPr>
          <p:nvPr/>
        </p:nvPicPr>
        <p:blipFill>
          <a:blip r:embed="rId3"/>
          <a:stretch>
            <a:fillRect/>
          </a:stretch>
        </p:blipFill>
        <p:spPr>
          <a:xfrm>
            <a:off x="7498675" y="1225510"/>
            <a:ext cx="6634639" cy="6634639"/>
          </a:xfrm>
          <a:prstGeom prst="rect">
            <a:avLst/>
          </a:prstGeom>
        </p:spPr>
      </p:pic>
      <p:sp>
        <p:nvSpPr>
          <p:cNvPr id="10" name="Text 7"/>
          <p:cNvSpPr/>
          <p:nvPr/>
        </p:nvSpPr>
        <p:spPr>
          <a:xfrm>
            <a:off x="538317" y="3914336"/>
            <a:ext cx="2163008" cy="270391"/>
          </a:xfrm>
          <a:prstGeom prst="rect">
            <a:avLst/>
          </a:prstGeom>
          <a:noFill/>
          <a:ln/>
        </p:spPr>
        <p:txBody>
          <a:bodyPr wrap="none" lIns="0" tIns="0" rIns="0" bIns="0" rtlCol="0" anchor="t"/>
          <a:lstStyle/>
          <a:p>
            <a:pPr marL="0" indent="0" algn="l">
              <a:lnSpc>
                <a:spcPts val="2100"/>
              </a:lnSpc>
              <a:buNone/>
            </a:pPr>
            <a:r>
              <a:rPr lang="en-US" sz="2400" b="1" dirty="0">
                <a:solidFill>
                  <a:srgbClr val="4950BC"/>
                </a:solidFill>
                <a:latin typeface="Inter Bold" pitchFamily="34" charset="0"/>
                <a:ea typeface="Inter Bold" pitchFamily="34" charset="-122"/>
                <a:cs typeface="Inter Bold" pitchFamily="34" charset="-120"/>
              </a:rPr>
              <a:t>Trade-offs</a:t>
            </a:r>
            <a:endParaRPr lang="en-US" sz="2400" dirty="0"/>
          </a:p>
        </p:txBody>
      </p:sp>
      <p:sp>
        <p:nvSpPr>
          <p:cNvPr id="11" name="Text 8"/>
          <p:cNvSpPr/>
          <p:nvPr/>
        </p:nvSpPr>
        <p:spPr>
          <a:xfrm>
            <a:off x="538317" y="4328912"/>
            <a:ext cx="6634639" cy="461248"/>
          </a:xfrm>
          <a:prstGeom prst="rect">
            <a:avLst/>
          </a:prstGeom>
          <a:noFill/>
          <a:ln/>
        </p:spPr>
        <p:txBody>
          <a:bodyPr wrap="square" lIns="0" tIns="0" rIns="0" bIns="0" rtlCol="0" anchor="t"/>
          <a:lstStyle/>
          <a:p>
            <a:pPr marL="0" indent="0" algn="l">
              <a:lnSpc>
                <a:spcPts val="1800"/>
              </a:lnSpc>
              <a:buNone/>
            </a:pPr>
            <a:r>
              <a:rPr lang="en-US" sz="1600" dirty="0">
                <a:solidFill>
                  <a:srgbClr val="272525"/>
                </a:solidFill>
                <a:latin typeface="Inter" pitchFamily="34" charset="0"/>
                <a:ea typeface="Inter" pitchFamily="34" charset="-122"/>
                <a:cs typeface="Inter" pitchFamily="34" charset="-120"/>
              </a:rPr>
              <a:t>A menudo relajan las garantías ACID (especialmente la consistencia) en favor del rendimiento y la disponibilidad.</a:t>
            </a:r>
            <a:endParaRPr lang="en-US" sz="1600" dirty="0"/>
          </a:p>
        </p:txBody>
      </p:sp>
      <p:sp>
        <p:nvSpPr>
          <p:cNvPr id="12" name="Text 9"/>
          <p:cNvSpPr/>
          <p:nvPr/>
        </p:nvSpPr>
        <p:spPr>
          <a:xfrm>
            <a:off x="538317" y="4919938"/>
            <a:ext cx="6634639" cy="230624"/>
          </a:xfrm>
          <a:prstGeom prst="rect">
            <a:avLst/>
          </a:prstGeom>
          <a:noFill/>
          <a:ln/>
        </p:spPr>
        <p:txBody>
          <a:bodyPr wrap="none" lIns="0" tIns="0" rIns="0" bIns="0" rtlCol="0" anchor="t"/>
          <a:lstStyle/>
          <a:p>
            <a:pPr>
              <a:lnSpc>
                <a:spcPts val="1800"/>
              </a:lnSpc>
            </a:pPr>
            <a:r>
              <a:rPr lang="en-US" sz="1600" b="1" dirty="0">
                <a:solidFill>
                  <a:srgbClr val="272525"/>
                </a:solidFill>
                <a:latin typeface="Inter"/>
                <a:ea typeface="Inter"/>
                <a:cs typeface="Inter" pitchFamily="34" charset="-120"/>
              </a:rPr>
              <a:t>BASE:</a:t>
            </a:r>
            <a:r>
              <a:rPr lang="en-US" sz="1600" dirty="0">
                <a:solidFill>
                  <a:srgbClr val="272525"/>
                </a:solidFill>
                <a:latin typeface="Inter"/>
                <a:ea typeface="Inter"/>
                <a:cs typeface="Inter" pitchFamily="34" charset="-120"/>
              </a:rPr>
              <a:t> </a:t>
            </a:r>
            <a:r>
              <a:rPr lang="en-US" sz="1600" dirty="0">
                <a:solidFill>
                  <a:srgbClr val="272525"/>
                </a:solidFill>
                <a:ea typeface="+mn-lt"/>
                <a:cs typeface="+mn-lt"/>
              </a:rPr>
              <a:t>(</a:t>
            </a:r>
            <a:r>
              <a:rPr lang="en-US" sz="1600" dirty="0" err="1">
                <a:solidFill>
                  <a:srgbClr val="272525"/>
                </a:solidFill>
                <a:ea typeface="+mn-lt"/>
                <a:cs typeface="+mn-lt"/>
              </a:rPr>
              <a:t>Básicamente</a:t>
            </a:r>
            <a:r>
              <a:rPr lang="en-US" sz="1600" dirty="0">
                <a:solidFill>
                  <a:srgbClr val="272525"/>
                </a:solidFill>
                <a:ea typeface="+mn-lt"/>
                <a:cs typeface="+mn-lt"/>
              </a:rPr>
              <a:t> Disponible, Estado Suave, </a:t>
            </a:r>
            <a:r>
              <a:rPr lang="en-US" sz="1600" dirty="0" err="1">
                <a:solidFill>
                  <a:srgbClr val="272525"/>
                </a:solidFill>
                <a:ea typeface="+mn-lt"/>
                <a:cs typeface="+mn-lt"/>
              </a:rPr>
              <a:t>Consistencia</a:t>
            </a:r>
            <a:r>
              <a:rPr lang="en-US" sz="1600" dirty="0">
                <a:solidFill>
                  <a:srgbClr val="272525"/>
                </a:solidFill>
                <a:ea typeface="+mn-lt"/>
                <a:cs typeface="+mn-lt"/>
              </a:rPr>
              <a:t> Eventual). </a:t>
            </a:r>
            <a:br>
              <a:rPr lang="en-US" dirty="0"/>
            </a:br>
            <a:r>
              <a:rPr lang="en-US" sz="1600" dirty="0" err="1">
                <a:solidFill>
                  <a:srgbClr val="272525"/>
                </a:solidFill>
                <a:ea typeface="+mn-lt"/>
                <a:cs typeface="+mn-lt"/>
              </a:rPr>
              <a:t>Priorizan</a:t>
            </a:r>
            <a:r>
              <a:rPr lang="en-US" sz="1600" dirty="0">
                <a:solidFill>
                  <a:srgbClr val="272525"/>
                </a:solidFill>
                <a:ea typeface="+mn-lt"/>
                <a:cs typeface="+mn-lt"/>
              </a:rPr>
              <a:t> la </a:t>
            </a:r>
            <a:r>
              <a:rPr lang="en-US" sz="1600" dirty="0" err="1">
                <a:solidFill>
                  <a:srgbClr val="272525"/>
                </a:solidFill>
                <a:ea typeface="+mn-lt"/>
                <a:cs typeface="+mn-lt"/>
              </a:rPr>
              <a:t>disponibilidad</a:t>
            </a:r>
            <a:r>
              <a:rPr lang="en-US" sz="1600" dirty="0">
                <a:solidFill>
                  <a:srgbClr val="272525"/>
                </a:solidFill>
                <a:ea typeface="+mn-lt"/>
                <a:cs typeface="+mn-lt"/>
              </a:rPr>
              <a:t>.</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3" name="Text 0"/>
          <p:cNvSpPr/>
          <p:nvPr/>
        </p:nvSpPr>
        <p:spPr>
          <a:xfrm>
            <a:off x="6164104" y="532448"/>
            <a:ext cx="7788593" cy="1210151"/>
          </a:xfrm>
          <a:prstGeom prst="rect">
            <a:avLst/>
          </a:prstGeom>
          <a:noFill/>
          <a:ln/>
        </p:spPr>
        <p:txBody>
          <a:bodyPr wrap="square" lIns="0" tIns="0" rIns="0" bIns="0" rtlCol="0" anchor="t"/>
          <a:lstStyle/>
          <a:p>
            <a:pPr marL="0" indent="0" algn="l">
              <a:lnSpc>
                <a:spcPts val="4750"/>
              </a:lnSpc>
              <a:buNone/>
            </a:pPr>
            <a:r>
              <a:rPr lang="en-US" sz="3800" b="1" dirty="0">
                <a:solidFill>
                  <a:srgbClr val="000000"/>
                </a:solidFill>
                <a:latin typeface="Inter Bold" pitchFamily="34" charset="0"/>
                <a:ea typeface="Inter Bold" pitchFamily="34" charset="-122"/>
                <a:cs typeface="Inter Bold" pitchFamily="34" charset="-120"/>
              </a:rPr>
              <a:t>Tipos de NoSQL (I): Clave-Valor y Documental</a:t>
            </a:r>
            <a:endParaRPr lang="en-US" sz="3800" dirty="0"/>
          </a:p>
        </p:txBody>
      </p:sp>
      <p:sp>
        <p:nvSpPr>
          <p:cNvPr id="4" name="Text 1"/>
          <p:cNvSpPr/>
          <p:nvPr/>
        </p:nvSpPr>
        <p:spPr>
          <a:xfrm>
            <a:off x="6164104" y="2226588"/>
            <a:ext cx="3406378" cy="363141"/>
          </a:xfrm>
          <a:prstGeom prst="rect">
            <a:avLst/>
          </a:prstGeom>
          <a:noFill/>
          <a:ln/>
        </p:spPr>
        <p:txBody>
          <a:bodyPr wrap="none" lIns="0" tIns="0" rIns="0" bIns="0" rtlCol="0" anchor="t"/>
          <a:lstStyle/>
          <a:p>
            <a:pPr marL="0" indent="0" algn="l">
              <a:lnSpc>
                <a:spcPts val="2850"/>
              </a:lnSpc>
              <a:buNone/>
            </a:pPr>
            <a:r>
              <a:rPr lang="en-US" sz="2250" b="1" dirty="0">
                <a:solidFill>
                  <a:srgbClr val="4950BC"/>
                </a:solidFill>
                <a:latin typeface="Inter Bold" pitchFamily="34" charset="0"/>
                <a:ea typeface="Inter Bold" pitchFamily="34" charset="-122"/>
                <a:cs typeface="Inter Bold" pitchFamily="34" charset="-120"/>
              </a:rPr>
              <a:t>Clave-Valor (Key-Value)</a:t>
            </a:r>
            <a:endParaRPr lang="en-US" sz="2250" dirty="0"/>
          </a:p>
        </p:txBody>
      </p:sp>
      <p:sp>
        <p:nvSpPr>
          <p:cNvPr id="5" name="Text 2"/>
          <p:cNvSpPr/>
          <p:nvPr/>
        </p:nvSpPr>
        <p:spPr>
          <a:xfrm>
            <a:off x="6164104" y="2783324"/>
            <a:ext cx="3658076" cy="929759"/>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Modelo:</a:t>
            </a:r>
            <a:r>
              <a:rPr lang="en-US" sz="1500" dirty="0">
                <a:solidFill>
                  <a:srgbClr val="272525"/>
                </a:solidFill>
                <a:latin typeface="Inter" pitchFamily="34" charset="0"/>
                <a:ea typeface="Inter" pitchFamily="34" charset="-122"/>
                <a:cs typeface="Inter" pitchFamily="34" charset="-120"/>
              </a:rPr>
              <a:t> El más simple. Un diccionario gigante. Almacena un valor asociado a una clave única.</a:t>
            </a:r>
            <a:endParaRPr lang="en-US" sz="1500" dirty="0"/>
          </a:p>
        </p:txBody>
      </p:sp>
      <p:sp>
        <p:nvSpPr>
          <p:cNvPr id="6" name="Text 3"/>
          <p:cNvSpPr/>
          <p:nvPr/>
        </p:nvSpPr>
        <p:spPr>
          <a:xfrm>
            <a:off x="6164104" y="3887272"/>
            <a:ext cx="3658076" cy="309920"/>
          </a:xfrm>
          <a:prstGeom prst="rect">
            <a:avLst/>
          </a:prstGeom>
          <a:noFill/>
          <a:ln/>
        </p:spPr>
        <p:txBody>
          <a:bodyPr wrap="non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Casos de Uso IA:</a:t>
            </a:r>
            <a:endParaRPr lang="en-US" sz="1500" dirty="0"/>
          </a:p>
        </p:txBody>
      </p:sp>
      <p:sp>
        <p:nvSpPr>
          <p:cNvPr id="7" name="Text 4"/>
          <p:cNvSpPr/>
          <p:nvPr/>
        </p:nvSpPr>
        <p:spPr>
          <a:xfrm>
            <a:off x="6164104" y="4371380"/>
            <a:ext cx="3658076" cy="30992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Cachés de resultados de inferencia</a:t>
            </a:r>
            <a:endParaRPr lang="en-US" sz="1500" dirty="0"/>
          </a:p>
        </p:txBody>
      </p:sp>
      <p:sp>
        <p:nvSpPr>
          <p:cNvPr id="8" name="Text 5"/>
          <p:cNvSpPr/>
          <p:nvPr/>
        </p:nvSpPr>
        <p:spPr>
          <a:xfrm>
            <a:off x="6164104" y="4749046"/>
            <a:ext cx="3658076" cy="30992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Perfiles de usuario simples</a:t>
            </a:r>
            <a:endParaRPr lang="en-US" sz="1500" dirty="0"/>
          </a:p>
        </p:txBody>
      </p:sp>
      <p:sp>
        <p:nvSpPr>
          <p:cNvPr id="9" name="Text 6"/>
          <p:cNvSpPr/>
          <p:nvPr/>
        </p:nvSpPr>
        <p:spPr>
          <a:xfrm>
            <a:off x="6164104" y="5126712"/>
            <a:ext cx="3658076" cy="619839"/>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Estados de sesión para aplicaciones interactivas</a:t>
            </a:r>
            <a:endParaRPr lang="en-US" sz="1500" dirty="0"/>
          </a:p>
        </p:txBody>
      </p:sp>
      <p:sp>
        <p:nvSpPr>
          <p:cNvPr id="10" name="Text 7"/>
          <p:cNvSpPr/>
          <p:nvPr/>
        </p:nvSpPr>
        <p:spPr>
          <a:xfrm>
            <a:off x="6164104" y="5814298"/>
            <a:ext cx="3658076" cy="619839"/>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Almacenamiento de features para inferencia en tiempo real</a:t>
            </a:r>
            <a:endParaRPr lang="en-US" sz="1500" dirty="0"/>
          </a:p>
        </p:txBody>
      </p:sp>
      <p:sp>
        <p:nvSpPr>
          <p:cNvPr id="11" name="Text 8"/>
          <p:cNvSpPr/>
          <p:nvPr/>
        </p:nvSpPr>
        <p:spPr>
          <a:xfrm>
            <a:off x="6164104" y="6608326"/>
            <a:ext cx="3658076" cy="309920"/>
          </a:xfrm>
          <a:prstGeom prst="rect">
            <a:avLst/>
          </a:prstGeom>
          <a:noFill/>
          <a:ln/>
        </p:spPr>
        <p:txBody>
          <a:bodyPr wrap="non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AWS:</a:t>
            </a:r>
            <a:r>
              <a:rPr lang="en-US" sz="1500" dirty="0">
                <a:solidFill>
                  <a:srgbClr val="272525"/>
                </a:solidFill>
                <a:latin typeface="Inter" pitchFamily="34" charset="0"/>
                <a:ea typeface="Inter" pitchFamily="34" charset="-122"/>
                <a:cs typeface="Inter" pitchFamily="34" charset="-120"/>
              </a:rPr>
              <a:t> </a:t>
            </a:r>
            <a:r>
              <a:rPr lang="en-US" sz="1500" dirty="0">
                <a:solidFill>
                  <a:srgbClr val="4950BC"/>
                </a:solidFill>
                <a:latin typeface="Inter" pitchFamily="34" charset="0"/>
                <a:ea typeface="Inter" pitchFamily="34" charset="-122"/>
                <a:cs typeface="Inter" pitchFamily="34" charset="-120"/>
              </a:rPr>
              <a:t>Amazon DynamoDB</a:t>
            </a:r>
            <a:endParaRPr lang="en-US" sz="1500" dirty="0"/>
          </a:p>
        </p:txBody>
      </p:sp>
      <p:sp>
        <p:nvSpPr>
          <p:cNvPr id="12" name="Text 9"/>
          <p:cNvSpPr/>
          <p:nvPr/>
        </p:nvSpPr>
        <p:spPr>
          <a:xfrm>
            <a:off x="10302240" y="2226588"/>
            <a:ext cx="4012917" cy="726281"/>
          </a:xfrm>
          <a:prstGeom prst="rect">
            <a:avLst/>
          </a:prstGeom>
          <a:noFill/>
          <a:ln/>
        </p:spPr>
        <p:txBody>
          <a:bodyPr wrap="square" lIns="0" tIns="0" rIns="0" bIns="0" rtlCol="0" anchor="t"/>
          <a:lstStyle/>
          <a:p>
            <a:pPr marL="0" indent="0" algn="l">
              <a:lnSpc>
                <a:spcPts val="2850"/>
              </a:lnSpc>
              <a:buNone/>
            </a:pPr>
            <a:r>
              <a:rPr lang="en-US" sz="2250" b="1" dirty="0">
                <a:solidFill>
                  <a:srgbClr val="4950BC"/>
                </a:solidFill>
                <a:latin typeface="Inter Bold" pitchFamily="34" charset="0"/>
                <a:ea typeface="Inter Bold" pitchFamily="34" charset="-122"/>
                <a:cs typeface="Inter Bold" pitchFamily="34" charset="-120"/>
              </a:rPr>
              <a:t>Documental (Document Store)</a:t>
            </a:r>
            <a:endParaRPr lang="en-US" sz="2250" dirty="0"/>
          </a:p>
        </p:txBody>
      </p:sp>
      <p:sp>
        <p:nvSpPr>
          <p:cNvPr id="13" name="Text 10"/>
          <p:cNvSpPr/>
          <p:nvPr/>
        </p:nvSpPr>
        <p:spPr>
          <a:xfrm>
            <a:off x="10302240" y="2764328"/>
            <a:ext cx="3658076" cy="1239679"/>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Modelo:</a:t>
            </a:r>
            <a:r>
              <a:rPr lang="en-US" sz="1500" dirty="0">
                <a:solidFill>
                  <a:srgbClr val="272525"/>
                </a:solidFill>
                <a:latin typeface="Inter" pitchFamily="34" charset="0"/>
                <a:ea typeface="Inter" pitchFamily="34" charset="-122"/>
                <a:cs typeface="Inter" pitchFamily="34" charset="-120"/>
              </a:rPr>
              <a:t> Almacena y consulta datos como documentos, típicamente en formatos como JSON o BSON. El esquema es flexible.</a:t>
            </a:r>
            <a:endParaRPr lang="en-US" sz="1500" dirty="0"/>
          </a:p>
        </p:txBody>
      </p:sp>
      <p:sp>
        <p:nvSpPr>
          <p:cNvPr id="14" name="Text 11"/>
          <p:cNvSpPr/>
          <p:nvPr/>
        </p:nvSpPr>
        <p:spPr>
          <a:xfrm>
            <a:off x="10302240" y="3905240"/>
            <a:ext cx="3658076" cy="309920"/>
          </a:xfrm>
          <a:prstGeom prst="rect">
            <a:avLst/>
          </a:prstGeom>
          <a:noFill/>
          <a:ln/>
        </p:spPr>
        <p:txBody>
          <a:bodyPr wrap="non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Casos de Uso IA:</a:t>
            </a:r>
            <a:endParaRPr lang="en-US" sz="1500" dirty="0"/>
          </a:p>
        </p:txBody>
      </p:sp>
      <p:sp>
        <p:nvSpPr>
          <p:cNvPr id="15" name="Text 12"/>
          <p:cNvSpPr/>
          <p:nvPr/>
        </p:nvSpPr>
        <p:spPr>
          <a:xfrm>
            <a:off x="10302240" y="4389348"/>
            <a:ext cx="3658076" cy="619839"/>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Logs de experimentos con estructuras variables</a:t>
            </a:r>
            <a:endParaRPr lang="en-US" sz="1500" dirty="0"/>
          </a:p>
        </p:txBody>
      </p:sp>
      <p:sp>
        <p:nvSpPr>
          <p:cNvPr id="16" name="Text 13"/>
          <p:cNvSpPr/>
          <p:nvPr/>
        </p:nvSpPr>
        <p:spPr>
          <a:xfrm>
            <a:off x="10302240" y="5076934"/>
            <a:ext cx="3658076" cy="30992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Perfiles de usuario enriquecidos</a:t>
            </a:r>
            <a:endParaRPr lang="en-US" sz="1500" dirty="0"/>
          </a:p>
        </p:txBody>
      </p:sp>
      <p:sp>
        <p:nvSpPr>
          <p:cNvPr id="17" name="Text 14"/>
          <p:cNvSpPr/>
          <p:nvPr/>
        </p:nvSpPr>
        <p:spPr>
          <a:xfrm>
            <a:off x="10302240" y="5454600"/>
            <a:ext cx="3658076" cy="619839"/>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272525"/>
                </a:solidFill>
                <a:latin typeface="Inter" pitchFamily="34" charset="0"/>
                <a:ea typeface="Inter" pitchFamily="34" charset="-122"/>
                <a:cs typeface="Inter" pitchFamily="34" charset="-120"/>
              </a:rPr>
              <a:t>Catálogos de productos para sistemas de recomendación</a:t>
            </a:r>
            <a:endParaRPr lang="en-US" sz="1500" dirty="0"/>
          </a:p>
        </p:txBody>
      </p:sp>
      <p:sp>
        <p:nvSpPr>
          <p:cNvPr id="18" name="Text 15"/>
          <p:cNvSpPr/>
          <p:nvPr/>
        </p:nvSpPr>
        <p:spPr>
          <a:xfrm>
            <a:off x="10302240" y="6603470"/>
            <a:ext cx="3658076" cy="619839"/>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AWS:</a:t>
            </a:r>
            <a:r>
              <a:rPr lang="en-US" sz="1500" dirty="0">
                <a:solidFill>
                  <a:srgbClr val="272525"/>
                </a:solidFill>
                <a:latin typeface="Inter" pitchFamily="34" charset="0"/>
                <a:ea typeface="Inter" pitchFamily="34" charset="-122"/>
                <a:cs typeface="Inter" pitchFamily="34" charset="-120"/>
              </a:rPr>
              <a:t> </a:t>
            </a:r>
            <a:r>
              <a:rPr lang="en-US" sz="1500" dirty="0">
                <a:solidFill>
                  <a:srgbClr val="4950BC"/>
                </a:solidFill>
                <a:latin typeface="Inter" pitchFamily="34" charset="0"/>
                <a:ea typeface="Inter" pitchFamily="34" charset="-122"/>
                <a:cs typeface="Inter" pitchFamily="34" charset="-120"/>
              </a:rPr>
              <a:t>Amazon DocumentDB</a:t>
            </a:r>
            <a:r>
              <a:rPr lang="en-US" sz="1500" dirty="0">
                <a:solidFill>
                  <a:srgbClr val="272525"/>
                </a:solidFill>
                <a:latin typeface="Inter" pitchFamily="34" charset="0"/>
                <a:ea typeface="Inter" pitchFamily="34" charset="-122"/>
                <a:cs typeface="Inter" pitchFamily="34" charset="-120"/>
              </a:rPr>
              <a:t> (compatible con MongoDB)</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471249" y="370284"/>
            <a:ext cx="5620822" cy="420886"/>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AWS en Foco: Amazon DynamoDB</a:t>
            </a:r>
            <a:endParaRPr lang="en-US" sz="2650" dirty="0"/>
          </a:p>
        </p:txBody>
      </p:sp>
      <p:sp>
        <p:nvSpPr>
          <p:cNvPr id="3" name="Text 1"/>
          <p:cNvSpPr/>
          <p:nvPr/>
        </p:nvSpPr>
        <p:spPr>
          <a:xfrm>
            <a:off x="471249" y="1127760"/>
            <a:ext cx="2019895" cy="252532"/>
          </a:xfrm>
          <a:prstGeom prst="rect">
            <a:avLst/>
          </a:prstGeom>
          <a:noFill/>
          <a:ln/>
        </p:spPr>
        <p:txBody>
          <a:bodyPr wrap="none" lIns="0" tIns="0" rIns="0" bIns="0" rtlCol="0" anchor="t"/>
          <a:lstStyle/>
          <a:p>
            <a:pPr marL="0" indent="0" algn="l">
              <a:lnSpc>
                <a:spcPts val="1950"/>
              </a:lnSpc>
              <a:buNone/>
            </a:pPr>
            <a:r>
              <a:rPr lang="en-US" sz="2400" b="1" dirty="0">
                <a:solidFill>
                  <a:srgbClr val="4950BC"/>
                </a:solidFill>
                <a:latin typeface="Inter Bold" pitchFamily="34" charset="0"/>
                <a:ea typeface="Inter Bold" pitchFamily="34" charset="-122"/>
                <a:cs typeface="Inter Bold" pitchFamily="34" charset="-120"/>
              </a:rPr>
              <a:t>¿Qué es?</a:t>
            </a:r>
            <a:endParaRPr lang="en-US" sz="2400" dirty="0"/>
          </a:p>
        </p:txBody>
      </p:sp>
      <p:sp>
        <p:nvSpPr>
          <p:cNvPr id="4" name="Text 2"/>
          <p:cNvSpPr/>
          <p:nvPr/>
        </p:nvSpPr>
        <p:spPr>
          <a:xfrm>
            <a:off x="471249" y="1514951"/>
            <a:ext cx="6679763" cy="430768"/>
          </a:xfrm>
          <a:prstGeom prst="rect">
            <a:avLst/>
          </a:prstGeom>
          <a:noFill/>
          <a:ln/>
        </p:spPr>
        <p:txBody>
          <a:bodyPr wrap="square" lIns="0" tIns="0" rIns="0" bIns="0" rtlCol="0" anchor="t"/>
          <a:lstStyle/>
          <a:p>
            <a:pPr marL="0" indent="0" algn="l">
              <a:lnSpc>
                <a:spcPts val="1650"/>
              </a:lnSpc>
              <a:buNone/>
            </a:pPr>
            <a:r>
              <a:rPr lang="en-US" sz="1600" dirty="0">
                <a:solidFill>
                  <a:srgbClr val="272525"/>
                </a:solidFill>
                <a:latin typeface="Inter" pitchFamily="34" charset="0"/>
                <a:ea typeface="Inter" pitchFamily="34" charset="-122"/>
                <a:cs typeface="Inter" pitchFamily="34" charset="-120"/>
              </a:rPr>
              <a:t>Servicio de BBDD NoSQL clave-valor y documental, totalmente gestionado, que ofrece rendimiento de milisegundos de un solo dígito a cualquier escala.</a:t>
            </a:r>
            <a:endParaRPr lang="en-US" sz="1600" dirty="0"/>
          </a:p>
        </p:txBody>
      </p:sp>
      <p:sp>
        <p:nvSpPr>
          <p:cNvPr id="5" name="Text 3"/>
          <p:cNvSpPr/>
          <p:nvPr/>
        </p:nvSpPr>
        <p:spPr>
          <a:xfrm>
            <a:off x="471249" y="2080379"/>
            <a:ext cx="2266117" cy="210383"/>
          </a:xfrm>
          <a:prstGeom prst="rect">
            <a:avLst/>
          </a:prstGeom>
          <a:noFill/>
          <a:ln/>
        </p:spPr>
        <p:txBody>
          <a:bodyPr wrap="none" lIns="0" tIns="0" rIns="0" bIns="0" rtlCol="0" anchor="t"/>
          <a:lstStyle/>
          <a:p>
            <a:pPr marL="0" indent="0" algn="l">
              <a:lnSpc>
                <a:spcPts val="1650"/>
              </a:lnSpc>
              <a:buNone/>
            </a:pPr>
            <a:r>
              <a:rPr lang="en-US" sz="2000" b="1" dirty="0">
                <a:solidFill>
                  <a:srgbClr val="000000"/>
                </a:solidFill>
                <a:latin typeface="Inter Bold" pitchFamily="34" charset="0"/>
                <a:ea typeface="Inter Bold" pitchFamily="34" charset="-122"/>
                <a:cs typeface="Inter Bold" pitchFamily="34" charset="-120"/>
              </a:rPr>
              <a:t>Características Destacadas</a:t>
            </a:r>
            <a:endParaRPr lang="en-US" sz="2000" dirty="0"/>
          </a:p>
        </p:txBody>
      </p:sp>
      <p:sp>
        <p:nvSpPr>
          <p:cNvPr id="6" name="Text 4"/>
          <p:cNvSpPr/>
          <p:nvPr/>
        </p:nvSpPr>
        <p:spPr>
          <a:xfrm>
            <a:off x="471249" y="2425422"/>
            <a:ext cx="6679763" cy="215384"/>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272525"/>
                </a:solidFill>
                <a:latin typeface="Inter" pitchFamily="34" charset="0"/>
                <a:ea typeface="Inter" pitchFamily="34" charset="-122"/>
                <a:cs typeface="Inter" pitchFamily="34" charset="-120"/>
              </a:rPr>
              <a:t>Escalabilidad "Infinita":</a:t>
            </a:r>
            <a:r>
              <a:rPr lang="en-US" sz="1600" dirty="0">
                <a:solidFill>
                  <a:srgbClr val="272525"/>
                </a:solidFill>
                <a:latin typeface="Inter" pitchFamily="34" charset="0"/>
                <a:ea typeface="Inter" pitchFamily="34" charset="-122"/>
                <a:cs typeface="Inter" pitchFamily="34" charset="-120"/>
              </a:rPr>
              <a:t> Se escala horizontalmente sin intervención.</a:t>
            </a:r>
            <a:endParaRPr lang="en-US" sz="1600" dirty="0"/>
          </a:p>
        </p:txBody>
      </p:sp>
      <p:sp>
        <p:nvSpPr>
          <p:cNvPr id="7" name="Text 5"/>
          <p:cNvSpPr/>
          <p:nvPr/>
        </p:nvSpPr>
        <p:spPr>
          <a:xfrm>
            <a:off x="471249" y="2687836"/>
            <a:ext cx="6679763" cy="215384"/>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272525"/>
                </a:solidFill>
                <a:latin typeface="Inter" pitchFamily="34" charset="0"/>
                <a:ea typeface="Inter" pitchFamily="34" charset="-122"/>
                <a:cs typeface="Inter" pitchFamily="34" charset="-120"/>
              </a:rPr>
              <a:t>Modos de Capacidad:</a:t>
            </a:r>
            <a:r>
              <a:rPr lang="en-US" sz="1600" dirty="0">
                <a:solidFill>
                  <a:srgbClr val="272525"/>
                </a:solidFill>
                <a:latin typeface="Inter" pitchFamily="34" charset="0"/>
                <a:ea typeface="Inter" pitchFamily="34" charset="-122"/>
                <a:cs typeface="Inter" pitchFamily="34" charset="-120"/>
              </a:rPr>
              <a:t> Provisionado y On-Demand.</a:t>
            </a:r>
            <a:endParaRPr lang="en-US" sz="1600" dirty="0"/>
          </a:p>
        </p:txBody>
      </p:sp>
      <p:sp>
        <p:nvSpPr>
          <p:cNvPr id="8" name="Text 6"/>
          <p:cNvSpPr/>
          <p:nvPr/>
        </p:nvSpPr>
        <p:spPr>
          <a:xfrm>
            <a:off x="471249" y="2950250"/>
            <a:ext cx="6679763" cy="430768"/>
          </a:xfrm>
          <a:prstGeom prst="rect">
            <a:avLst/>
          </a:prstGeom>
          <a:noFill/>
          <a:ln/>
        </p:spPr>
        <p:txBody>
          <a:bodyPr wrap="square" lIns="0" tIns="0" rIns="0" bIns="0" rtlCol="0" anchor="t"/>
          <a:lstStyle/>
          <a:p>
            <a:pPr marL="342900" indent="-342900" algn="l">
              <a:lnSpc>
                <a:spcPts val="1650"/>
              </a:lnSpc>
              <a:buSzPct val="100000"/>
              <a:buChar char="•"/>
            </a:pPr>
            <a:r>
              <a:rPr lang="en-US" sz="1600" b="1" dirty="0">
                <a:solidFill>
                  <a:srgbClr val="272525"/>
                </a:solidFill>
                <a:latin typeface="Inter" pitchFamily="34" charset="0"/>
                <a:ea typeface="Inter" pitchFamily="34" charset="-122"/>
                <a:cs typeface="Inter" pitchFamily="34" charset="-120"/>
              </a:rPr>
              <a:t>DynamoDB Streams:</a:t>
            </a:r>
            <a:r>
              <a:rPr lang="en-US" sz="1600" dirty="0">
                <a:solidFill>
                  <a:srgbClr val="272525"/>
                </a:solidFill>
                <a:latin typeface="Inter" pitchFamily="34" charset="0"/>
                <a:ea typeface="Inter" pitchFamily="34" charset="-122"/>
                <a:cs typeface="Inter" pitchFamily="34" charset="-120"/>
              </a:rPr>
              <a:t> Captura eventos de modificación a nivel de ítem y permite ejecutar código en respuesta.</a:t>
            </a:r>
            <a:endParaRPr lang="en-US" sz="1600" dirty="0"/>
          </a:p>
        </p:txBody>
      </p:sp>
      <p:sp>
        <p:nvSpPr>
          <p:cNvPr id="9" name="Text 7"/>
          <p:cNvSpPr/>
          <p:nvPr/>
        </p:nvSpPr>
        <p:spPr>
          <a:xfrm>
            <a:off x="471249" y="3428048"/>
            <a:ext cx="6679763" cy="215384"/>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272525"/>
                </a:solidFill>
                <a:latin typeface="Inter" pitchFamily="34" charset="0"/>
                <a:ea typeface="Inter" pitchFamily="34" charset="-122"/>
                <a:cs typeface="Inter" pitchFamily="34" charset="-120"/>
              </a:rPr>
              <a:t>Global Tables:</a:t>
            </a:r>
            <a:r>
              <a:rPr lang="en-US" sz="1600" dirty="0">
                <a:solidFill>
                  <a:srgbClr val="272525"/>
                </a:solidFill>
                <a:latin typeface="Inter" pitchFamily="34" charset="0"/>
                <a:ea typeface="Inter" pitchFamily="34" charset="-122"/>
                <a:cs typeface="Inter" pitchFamily="34" charset="-120"/>
              </a:rPr>
              <a:t> BBDD multi-región y multi-master totalmente gestionada.</a:t>
            </a:r>
            <a:endParaRPr lang="en-US" sz="1600" dirty="0"/>
          </a:p>
        </p:txBody>
      </p:sp>
      <p:sp>
        <p:nvSpPr>
          <p:cNvPr id="10" name="Text 8"/>
          <p:cNvSpPr/>
          <p:nvPr/>
        </p:nvSpPr>
        <p:spPr>
          <a:xfrm>
            <a:off x="471249" y="3690461"/>
            <a:ext cx="6679763" cy="215384"/>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272525"/>
                </a:solidFill>
                <a:latin typeface="Inter" pitchFamily="34" charset="0"/>
                <a:ea typeface="Inter" pitchFamily="34" charset="-122"/>
                <a:cs typeface="Inter" pitchFamily="34" charset="-120"/>
              </a:rPr>
              <a:t>Índices Secundarios:</a:t>
            </a:r>
            <a:r>
              <a:rPr lang="en-US" sz="1600" dirty="0">
                <a:solidFill>
                  <a:srgbClr val="272525"/>
                </a:solidFill>
                <a:latin typeface="Inter" pitchFamily="34" charset="0"/>
                <a:ea typeface="Inter" pitchFamily="34" charset="-122"/>
                <a:cs typeface="Inter" pitchFamily="34" charset="-120"/>
              </a:rPr>
              <a:t> Permiten consultar los datos usando atributos diferentes a la clave primaria.</a:t>
            </a:r>
            <a:endParaRPr lang="en-US" sz="1600" dirty="0"/>
          </a:p>
        </p:txBody>
      </p:sp>
      <p:pic>
        <p:nvPicPr>
          <p:cNvPr id="11" name="Image 0" descr="preencoded.png"/>
          <p:cNvPicPr>
            <a:picLocks noChangeAspect="1"/>
          </p:cNvPicPr>
          <p:nvPr/>
        </p:nvPicPr>
        <p:blipFill>
          <a:blip r:embed="rId3"/>
          <a:stretch>
            <a:fillRect/>
          </a:stretch>
        </p:blipFill>
        <p:spPr>
          <a:xfrm>
            <a:off x="8920021" y="2522971"/>
            <a:ext cx="5615238" cy="5628886"/>
          </a:xfrm>
          <a:prstGeom prst="rect">
            <a:avLst/>
          </a:prstGeom>
        </p:spPr>
      </p:pic>
      <p:sp>
        <p:nvSpPr>
          <p:cNvPr id="12" name="Shape 9"/>
          <p:cNvSpPr/>
          <p:nvPr/>
        </p:nvSpPr>
        <p:spPr>
          <a:xfrm>
            <a:off x="199103" y="4918661"/>
            <a:ext cx="6679763" cy="1193812"/>
          </a:xfrm>
          <a:prstGeom prst="roundRect">
            <a:avLst>
              <a:gd name="adj" fmla="val 5640"/>
            </a:avLst>
          </a:prstGeom>
          <a:solidFill>
            <a:srgbClr val="C7C9EA"/>
          </a:solidFill>
          <a:ln/>
        </p:spPr>
      </p:sp>
      <p:pic>
        <p:nvPicPr>
          <p:cNvPr id="13" name="Image 1" descr="preencoded.png"/>
          <p:cNvPicPr>
            <a:picLocks noChangeAspect="1"/>
          </p:cNvPicPr>
          <p:nvPr/>
        </p:nvPicPr>
        <p:blipFill>
          <a:blip r:embed="rId4"/>
          <a:stretch>
            <a:fillRect/>
          </a:stretch>
        </p:blipFill>
        <p:spPr>
          <a:xfrm>
            <a:off x="7621667" y="8178522"/>
            <a:ext cx="168235" cy="134660"/>
          </a:xfrm>
          <a:prstGeom prst="rect">
            <a:avLst/>
          </a:prstGeom>
        </p:spPr>
      </p:pic>
      <p:sp>
        <p:nvSpPr>
          <p:cNvPr id="14" name="Text 10"/>
          <p:cNvSpPr/>
          <p:nvPr/>
        </p:nvSpPr>
        <p:spPr>
          <a:xfrm>
            <a:off x="636658" y="5086896"/>
            <a:ext cx="6107549" cy="646152"/>
          </a:xfrm>
          <a:prstGeom prst="rect">
            <a:avLst/>
          </a:prstGeom>
          <a:noFill/>
          <a:ln/>
        </p:spPr>
        <p:txBody>
          <a:bodyPr wrap="square" lIns="0" tIns="0" rIns="0" bIns="0" rtlCol="0" anchor="t"/>
          <a:lstStyle/>
          <a:p>
            <a:pPr marL="0" indent="0" algn="l">
              <a:lnSpc>
                <a:spcPts val="1650"/>
              </a:lnSpc>
              <a:buNone/>
            </a:pPr>
            <a:r>
              <a:rPr lang="en-US" sz="1600" dirty="0">
                <a:solidFill>
                  <a:srgbClr val="000000"/>
                </a:solidFill>
                <a:latin typeface="Inter" pitchFamily="34" charset="0"/>
                <a:ea typeface="Inter" pitchFamily="34" charset="-122"/>
                <a:cs typeface="Inter" pitchFamily="34" charset="-120"/>
              </a:rPr>
              <a:t>DynamoDB es una excelente opción para aplicaciones de IA que requieren tiempos de respuesta constantes en milisegundos, independientemente del volumen de datos o el tráfico. Su modelo de pago por uso (On-Demand) es perfecto para cargas de trabajo impredecibles.</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9211"/>
          </a:xfrm>
          <a:prstGeom prst="rect">
            <a:avLst/>
          </a:prstGeom>
        </p:spPr>
      </p:pic>
      <p:sp>
        <p:nvSpPr>
          <p:cNvPr id="3" name="Text 0"/>
          <p:cNvSpPr/>
          <p:nvPr/>
        </p:nvSpPr>
        <p:spPr>
          <a:xfrm>
            <a:off x="632579" y="2756178"/>
            <a:ext cx="9136023" cy="564713"/>
          </a:xfrm>
          <a:prstGeom prst="rect">
            <a:avLst/>
          </a:prstGeom>
          <a:noFill/>
          <a:ln/>
        </p:spPr>
        <p:txBody>
          <a:bodyPr wrap="none" lIns="0" tIns="0" rIns="0" bIns="0" rtlCol="0" anchor="t"/>
          <a:lstStyle/>
          <a:p>
            <a:pPr marL="0" indent="0" algn="l">
              <a:lnSpc>
                <a:spcPts val="4400"/>
              </a:lnSpc>
              <a:buNone/>
            </a:pPr>
            <a:r>
              <a:rPr lang="en-US" sz="3550" b="1" dirty="0">
                <a:solidFill>
                  <a:srgbClr val="000000"/>
                </a:solidFill>
                <a:latin typeface="Inter Bold" pitchFamily="34" charset="0"/>
                <a:ea typeface="Inter Bold" pitchFamily="34" charset="-122"/>
                <a:cs typeface="Inter Bold" pitchFamily="34" charset="-120"/>
              </a:rPr>
              <a:t>Tipos de NoSQL (II): Columnares y Grafos</a:t>
            </a:r>
            <a:endParaRPr lang="en-US" sz="3550" dirty="0"/>
          </a:p>
        </p:txBody>
      </p:sp>
      <p:sp>
        <p:nvSpPr>
          <p:cNvPr id="4" name="Text 1"/>
          <p:cNvSpPr/>
          <p:nvPr/>
        </p:nvSpPr>
        <p:spPr>
          <a:xfrm>
            <a:off x="632579" y="3772733"/>
            <a:ext cx="3706058" cy="338852"/>
          </a:xfrm>
          <a:prstGeom prst="rect">
            <a:avLst/>
          </a:prstGeom>
          <a:noFill/>
          <a:ln/>
        </p:spPr>
        <p:txBody>
          <a:bodyPr wrap="none" lIns="0" tIns="0" rIns="0" bIns="0" rtlCol="0" anchor="t"/>
          <a:lstStyle/>
          <a:p>
            <a:pPr marL="0" indent="0" algn="l">
              <a:lnSpc>
                <a:spcPts val="2650"/>
              </a:lnSpc>
              <a:buNone/>
            </a:pPr>
            <a:r>
              <a:rPr lang="en-US" sz="2100" b="1" dirty="0">
                <a:solidFill>
                  <a:srgbClr val="4950BC"/>
                </a:solidFill>
                <a:latin typeface="Inter Bold" pitchFamily="34" charset="0"/>
                <a:ea typeface="Inter Bold" pitchFamily="34" charset="-122"/>
                <a:cs typeface="Inter Bold" pitchFamily="34" charset="-120"/>
              </a:rPr>
              <a:t>Columnares (Wide-Column)</a:t>
            </a:r>
            <a:endParaRPr lang="en-US" sz="2100" dirty="0"/>
          </a:p>
        </p:txBody>
      </p:sp>
      <p:sp>
        <p:nvSpPr>
          <p:cNvPr id="5" name="Text 2"/>
          <p:cNvSpPr/>
          <p:nvPr/>
        </p:nvSpPr>
        <p:spPr>
          <a:xfrm>
            <a:off x="632579" y="4292322"/>
            <a:ext cx="6462117" cy="867251"/>
          </a:xfrm>
          <a:prstGeom prst="rect">
            <a:avLst/>
          </a:prstGeom>
          <a:noFill/>
          <a:ln/>
        </p:spPr>
        <p:txBody>
          <a:bodyPr wrap="squar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Modelo:</a:t>
            </a:r>
            <a:r>
              <a:rPr lang="en-US" sz="1400" dirty="0">
                <a:solidFill>
                  <a:srgbClr val="272525"/>
                </a:solidFill>
                <a:latin typeface="Inter" pitchFamily="34" charset="0"/>
                <a:ea typeface="Inter" pitchFamily="34" charset="-122"/>
                <a:cs typeface="Inter" pitchFamily="34" charset="-120"/>
              </a:rPr>
              <a:t> Organizan los datos en columnas en lugar de filas. Son extremadamente eficientes para consultas agregadas sobre un subconjunto de columnas en datasets muy grandes.</a:t>
            </a:r>
            <a:endParaRPr lang="en-US" sz="1400" dirty="0"/>
          </a:p>
        </p:txBody>
      </p:sp>
      <p:sp>
        <p:nvSpPr>
          <p:cNvPr id="6" name="Text 3"/>
          <p:cNvSpPr/>
          <p:nvPr/>
        </p:nvSpPr>
        <p:spPr>
          <a:xfrm>
            <a:off x="632579" y="5322213"/>
            <a:ext cx="6462117" cy="289084"/>
          </a:xfrm>
          <a:prstGeom prst="rect">
            <a:avLst/>
          </a:prstGeom>
          <a:noFill/>
          <a:ln/>
        </p:spPr>
        <p:txBody>
          <a:bodyPr wrap="non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Casos de Uso IA:</a:t>
            </a:r>
            <a:endParaRPr lang="en-US" sz="1400" dirty="0"/>
          </a:p>
        </p:txBody>
      </p:sp>
      <p:sp>
        <p:nvSpPr>
          <p:cNvPr id="7" name="Text 4"/>
          <p:cNvSpPr/>
          <p:nvPr/>
        </p:nvSpPr>
        <p:spPr>
          <a:xfrm>
            <a:off x="632579" y="5773936"/>
            <a:ext cx="6462117" cy="578168"/>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Almacenamiento de series temporales (ej. métricas de sensores IoT para modelos predictivos)</a:t>
            </a:r>
            <a:endParaRPr lang="en-US" sz="1400" dirty="0"/>
          </a:p>
        </p:txBody>
      </p:sp>
      <p:sp>
        <p:nvSpPr>
          <p:cNvPr id="8" name="Text 5"/>
          <p:cNvSpPr/>
          <p:nvPr/>
        </p:nvSpPr>
        <p:spPr>
          <a:xfrm>
            <a:off x="632579" y="6415326"/>
            <a:ext cx="6462117" cy="28908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Analítica de logs</a:t>
            </a:r>
            <a:endParaRPr lang="en-US" sz="1400" dirty="0"/>
          </a:p>
        </p:txBody>
      </p:sp>
      <p:sp>
        <p:nvSpPr>
          <p:cNvPr id="9" name="Text 6"/>
          <p:cNvSpPr/>
          <p:nvPr/>
        </p:nvSpPr>
        <p:spPr>
          <a:xfrm>
            <a:off x="632579" y="6767632"/>
            <a:ext cx="6462117" cy="28908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Datos de eventos</a:t>
            </a:r>
            <a:endParaRPr lang="en-US" sz="1400" dirty="0"/>
          </a:p>
        </p:txBody>
      </p:sp>
      <p:sp>
        <p:nvSpPr>
          <p:cNvPr id="10" name="Text 7"/>
          <p:cNvSpPr/>
          <p:nvPr/>
        </p:nvSpPr>
        <p:spPr>
          <a:xfrm>
            <a:off x="632579" y="7219355"/>
            <a:ext cx="6462117" cy="289084"/>
          </a:xfrm>
          <a:prstGeom prst="rect">
            <a:avLst/>
          </a:prstGeom>
          <a:noFill/>
          <a:ln/>
        </p:spPr>
        <p:txBody>
          <a:bodyPr wrap="non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AWS:</a:t>
            </a:r>
            <a:r>
              <a:rPr lang="en-US" sz="1400" dirty="0">
                <a:solidFill>
                  <a:srgbClr val="272525"/>
                </a:solidFill>
                <a:latin typeface="Inter" pitchFamily="34" charset="0"/>
                <a:ea typeface="Inter" pitchFamily="34" charset="-122"/>
                <a:cs typeface="Inter" pitchFamily="34" charset="-120"/>
              </a:rPr>
              <a:t> </a:t>
            </a:r>
            <a:r>
              <a:rPr lang="en-US" sz="1400" dirty="0">
                <a:solidFill>
                  <a:srgbClr val="4950BC"/>
                </a:solidFill>
                <a:latin typeface="Inter" pitchFamily="34" charset="0"/>
                <a:ea typeface="Inter" pitchFamily="34" charset="-122"/>
                <a:cs typeface="Inter" pitchFamily="34" charset="-120"/>
              </a:rPr>
              <a:t>Amazon Keyspaces</a:t>
            </a:r>
            <a:r>
              <a:rPr lang="en-US" sz="1400" dirty="0">
                <a:solidFill>
                  <a:srgbClr val="272525"/>
                </a:solidFill>
                <a:latin typeface="Inter" pitchFamily="34" charset="0"/>
                <a:ea typeface="Inter" pitchFamily="34" charset="-122"/>
                <a:cs typeface="Inter" pitchFamily="34" charset="-120"/>
              </a:rPr>
              <a:t> (compatible con Apache Cassandra)</a:t>
            </a:r>
            <a:endParaRPr lang="en-US" sz="1400" dirty="0"/>
          </a:p>
        </p:txBody>
      </p:sp>
      <p:sp>
        <p:nvSpPr>
          <p:cNvPr id="11" name="Text 8"/>
          <p:cNvSpPr/>
          <p:nvPr/>
        </p:nvSpPr>
        <p:spPr>
          <a:xfrm>
            <a:off x="7543324" y="3772733"/>
            <a:ext cx="2711053" cy="338852"/>
          </a:xfrm>
          <a:prstGeom prst="rect">
            <a:avLst/>
          </a:prstGeom>
          <a:noFill/>
          <a:ln/>
        </p:spPr>
        <p:txBody>
          <a:bodyPr wrap="none" lIns="0" tIns="0" rIns="0" bIns="0" rtlCol="0" anchor="t"/>
          <a:lstStyle/>
          <a:p>
            <a:pPr marL="0" indent="0" algn="l">
              <a:lnSpc>
                <a:spcPts val="2650"/>
              </a:lnSpc>
              <a:buNone/>
            </a:pPr>
            <a:r>
              <a:rPr lang="en-US" sz="2100" b="1" dirty="0">
                <a:solidFill>
                  <a:srgbClr val="4950BC"/>
                </a:solidFill>
                <a:latin typeface="Inter Bold" pitchFamily="34" charset="0"/>
                <a:ea typeface="Inter Bold" pitchFamily="34" charset="-122"/>
                <a:cs typeface="Inter Bold" pitchFamily="34" charset="-120"/>
              </a:rPr>
              <a:t>Grafos (Graph)</a:t>
            </a:r>
            <a:endParaRPr lang="en-US" sz="2100" dirty="0"/>
          </a:p>
        </p:txBody>
      </p:sp>
      <p:sp>
        <p:nvSpPr>
          <p:cNvPr id="12" name="Text 9"/>
          <p:cNvSpPr/>
          <p:nvPr/>
        </p:nvSpPr>
        <p:spPr>
          <a:xfrm>
            <a:off x="7543324" y="4292322"/>
            <a:ext cx="6462117" cy="867251"/>
          </a:xfrm>
          <a:prstGeom prst="rect">
            <a:avLst/>
          </a:prstGeom>
          <a:noFill/>
          <a:ln/>
        </p:spPr>
        <p:txBody>
          <a:bodyPr wrap="squar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Modelo:</a:t>
            </a:r>
            <a:r>
              <a:rPr lang="en-US" sz="1400" dirty="0">
                <a:solidFill>
                  <a:srgbClr val="272525"/>
                </a:solidFill>
                <a:latin typeface="Inter" pitchFamily="34" charset="0"/>
                <a:ea typeface="Inter" pitchFamily="34" charset="-122"/>
                <a:cs typeface="Inter" pitchFamily="34" charset="-120"/>
              </a:rPr>
              <a:t> Diseñadas para datos cuyas relaciones son tan importantes como los propios datos. Usan nodos (entidades) y aristas (relaciones) con propiedades.</a:t>
            </a:r>
            <a:endParaRPr lang="en-US" sz="1400" dirty="0"/>
          </a:p>
        </p:txBody>
      </p:sp>
      <p:sp>
        <p:nvSpPr>
          <p:cNvPr id="13" name="Text 10"/>
          <p:cNvSpPr/>
          <p:nvPr/>
        </p:nvSpPr>
        <p:spPr>
          <a:xfrm>
            <a:off x="7543324" y="5322213"/>
            <a:ext cx="6462117" cy="289084"/>
          </a:xfrm>
          <a:prstGeom prst="rect">
            <a:avLst/>
          </a:prstGeom>
          <a:noFill/>
          <a:ln/>
        </p:spPr>
        <p:txBody>
          <a:bodyPr wrap="non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Casos de Uso IA:</a:t>
            </a:r>
            <a:endParaRPr lang="en-US" sz="1400" dirty="0"/>
          </a:p>
        </p:txBody>
      </p:sp>
      <p:sp>
        <p:nvSpPr>
          <p:cNvPr id="14" name="Text 11"/>
          <p:cNvSpPr/>
          <p:nvPr/>
        </p:nvSpPr>
        <p:spPr>
          <a:xfrm>
            <a:off x="7543324" y="5773936"/>
            <a:ext cx="6462117" cy="28908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Detección de fraude (analizar relaciones sospechosas)</a:t>
            </a:r>
            <a:endParaRPr lang="en-US" sz="1400" dirty="0"/>
          </a:p>
        </p:txBody>
      </p:sp>
      <p:sp>
        <p:nvSpPr>
          <p:cNvPr id="15" name="Text 12"/>
          <p:cNvSpPr/>
          <p:nvPr/>
        </p:nvSpPr>
        <p:spPr>
          <a:xfrm>
            <a:off x="7543324" y="6126242"/>
            <a:ext cx="6462117" cy="28908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Motores de recomendación</a:t>
            </a:r>
            <a:endParaRPr lang="en-US" sz="1400" dirty="0"/>
          </a:p>
        </p:txBody>
      </p:sp>
      <p:sp>
        <p:nvSpPr>
          <p:cNvPr id="16" name="Text 13"/>
          <p:cNvSpPr/>
          <p:nvPr/>
        </p:nvSpPr>
        <p:spPr>
          <a:xfrm>
            <a:off x="7543324" y="6478548"/>
            <a:ext cx="6462117" cy="28908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Redes sociales</a:t>
            </a:r>
            <a:endParaRPr lang="en-US" sz="1400" dirty="0"/>
          </a:p>
        </p:txBody>
      </p:sp>
      <p:sp>
        <p:nvSpPr>
          <p:cNvPr id="17" name="Text 14"/>
          <p:cNvSpPr/>
          <p:nvPr/>
        </p:nvSpPr>
        <p:spPr>
          <a:xfrm>
            <a:off x="7543324" y="6830854"/>
            <a:ext cx="6462117" cy="289084"/>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Gestión del conocimiento</a:t>
            </a:r>
            <a:endParaRPr lang="en-US" sz="1400" dirty="0"/>
          </a:p>
        </p:txBody>
      </p:sp>
      <p:sp>
        <p:nvSpPr>
          <p:cNvPr id="18" name="Text 15"/>
          <p:cNvSpPr/>
          <p:nvPr/>
        </p:nvSpPr>
        <p:spPr>
          <a:xfrm>
            <a:off x="7543324" y="7282577"/>
            <a:ext cx="6462117" cy="289084"/>
          </a:xfrm>
          <a:prstGeom prst="rect">
            <a:avLst/>
          </a:prstGeom>
          <a:noFill/>
          <a:ln/>
        </p:spPr>
        <p:txBody>
          <a:bodyPr wrap="none" lIns="0" tIns="0" rIns="0" bIns="0" rtlCol="0" anchor="t"/>
          <a:lstStyle/>
          <a:p>
            <a:pPr marL="0" indent="0" algn="l">
              <a:lnSpc>
                <a:spcPts val="2250"/>
              </a:lnSpc>
              <a:buNone/>
            </a:pPr>
            <a:r>
              <a:rPr lang="en-US" sz="1400" b="1" dirty="0">
                <a:solidFill>
                  <a:srgbClr val="272525"/>
                </a:solidFill>
                <a:latin typeface="Inter" pitchFamily="34" charset="0"/>
                <a:ea typeface="Inter" pitchFamily="34" charset="-122"/>
                <a:cs typeface="Inter" pitchFamily="34" charset="-120"/>
              </a:rPr>
              <a:t>AWS:</a:t>
            </a:r>
            <a:r>
              <a:rPr lang="en-US" sz="1400" dirty="0">
                <a:solidFill>
                  <a:srgbClr val="272525"/>
                </a:solidFill>
                <a:latin typeface="Inter" pitchFamily="34" charset="0"/>
                <a:ea typeface="Inter" pitchFamily="34" charset="-122"/>
                <a:cs typeface="Inter" pitchFamily="34" charset="-120"/>
              </a:rPr>
              <a:t> Amazon Neptune</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454343" y="356949"/>
            <a:ext cx="5203388" cy="405646"/>
          </a:xfrm>
          <a:prstGeom prst="rect">
            <a:avLst/>
          </a:prstGeom>
          <a:noFill/>
          <a:ln/>
        </p:spPr>
        <p:txBody>
          <a:bodyPr wrap="none" lIns="0" tIns="0" rIns="0" bIns="0" rtlCol="0" anchor="t"/>
          <a:lstStyle/>
          <a:p>
            <a:pPr marL="0" indent="0" algn="l">
              <a:lnSpc>
                <a:spcPts val="3150"/>
              </a:lnSpc>
              <a:buNone/>
            </a:pPr>
            <a:r>
              <a:rPr lang="en-US" sz="2550" b="1" dirty="0">
                <a:solidFill>
                  <a:srgbClr val="000000"/>
                </a:solidFill>
                <a:latin typeface="Inter Bold" pitchFamily="34" charset="0"/>
                <a:ea typeface="Inter Bold" pitchFamily="34" charset="-122"/>
                <a:cs typeface="Inter Bold" pitchFamily="34" charset="-120"/>
              </a:rPr>
              <a:t>Tipos de NoSQL (III): En Memoria</a:t>
            </a:r>
            <a:endParaRPr lang="en-US" sz="2550" dirty="0"/>
          </a:p>
        </p:txBody>
      </p:sp>
      <p:sp>
        <p:nvSpPr>
          <p:cNvPr id="3" name="Text 1"/>
          <p:cNvSpPr/>
          <p:nvPr/>
        </p:nvSpPr>
        <p:spPr>
          <a:xfrm>
            <a:off x="454343" y="1087041"/>
            <a:ext cx="2383036" cy="243483"/>
          </a:xfrm>
          <a:prstGeom prst="rect">
            <a:avLst/>
          </a:prstGeom>
          <a:noFill/>
          <a:ln/>
        </p:spPr>
        <p:txBody>
          <a:bodyPr wrap="none" lIns="0" tIns="0" rIns="0" bIns="0" rtlCol="0" anchor="t"/>
          <a:lstStyle/>
          <a:p>
            <a:pPr marL="0" indent="0" algn="l">
              <a:lnSpc>
                <a:spcPts val="1900"/>
              </a:lnSpc>
              <a:buNone/>
            </a:pPr>
            <a:r>
              <a:rPr lang="en-US" sz="2400" b="1" dirty="0">
                <a:solidFill>
                  <a:srgbClr val="4950BC"/>
                </a:solidFill>
                <a:latin typeface="Inter Bold" pitchFamily="34" charset="0"/>
                <a:ea typeface="Inter Bold" pitchFamily="34" charset="-122"/>
                <a:cs typeface="Inter Bold" pitchFamily="34" charset="-120"/>
              </a:rPr>
              <a:t>En Memoria (In-Memory)</a:t>
            </a:r>
            <a:endParaRPr lang="en-US" sz="2400" dirty="0"/>
          </a:p>
        </p:txBody>
      </p:sp>
      <p:sp>
        <p:nvSpPr>
          <p:cNvPr id="4" name="Text 2"/>
          <p:cNvSpPr/>
          <p:nvPr/>
        </p:nvSpPr>
        <p:spPr>
          <a:xfrm>
            <a:off x="454343" y="1460302"/>
            <a:ext cx="6702504" cy="415528"/>
          </a:xfrm>
          <a:prstGeom prst="rect">
            <a:avLst/>
          </a:prstGeom>
          <a:noFill/>
          <a:ln/>
        </p:spPr>
        <p:txBody>
          <a:bodyPr wrap="square" lIns="0" tIns="0" rIns="0" bIns="0" rtlCol="0" anchor="t"/>
          <a:lstStyle/>
          <a:p>
            <a:pPr marL="0" indent="0" algn="l">
              <a:lnSpc>
                <a:spcPts val="1600"/>
              </a:lnSpc>
              <a:buNone/>
            </a:pPr>
            <a:r>
              <a:rPr lang="en-US" sz="1400" b="1" dirty="0">
                <a:solidFill>
                  <a:srgbClr val="272525"/>
                </a:solidFill>
                <a:latin typeface="Inter" pitchFamily="34" charset="0"/>
                <a:ea typeface="Inter" pitchFamily="34" charset="-122"/>
                <a:cs typeface="Inter" pitchFamily="34" charset="-120"/>
              </a:rPr>
              <a:t>Modelo:</a:t>
            </a:r>
            <a:r>
              <a:rPr lang="en-US" sz="1400" dirty="0">
                <a:solidFill>
                  <a:srgbClr val="272525"/>
                </a:solidFill>
                <a:latin typeface="Inter" pitchFamily="34" charset="0"/>
                <a:ea typeface="Inter" pitchFamily="34" charset="-122"/>
                <a:cs typeface="Inter" pitchFamily="34" charset="-120"/>
              </a:rPr>
              <a:t> Almacenan los datos principalmente en la RAM en lugar de en disco (SSD/HDD), lo que proporciona latencias de microsegundos.</a:t>
            </a:r>
            <a:endParaRPr lang="en-US" sz="1400" dirty="0"/>
          </a:p>
        </p:txBody>
      </p:sp>
      <p:sp>
        <p:nvSpPr>
          <p:cNvPr id="5" name="Text 3"/>
          <p:cNvSpPr/>
          <p:nvPr/>
        </p:nvSpPr>
        <p:spPr>
          <a:xfrm>
            <a:off x="454343" y="1992630"/>
            <a:ext cx="6702504" cy="207764"/>
          </a:xfrm>
          <a:prstGeom prst="rect">
            <a:avLst/>
          </a:prstGeom>
          <a:noFill/>
          <a:ln/>
        </p:spPr>
        <p:txBody>
          <a:bodyPr wrap="none" lIns="0" tIns="0" rIns="0" bIns="0" rtlCol="0" anchor="t"/>
          <a:lstStyle/>
          <a:p>
            <a:pPr marL="0" indent="0" algn="l">
              <a:lnSpc>
                <a:spcPts val="1600"/>
              </a:lnSpc>
              <a:buNone/>
            </a:pPr>
            <a:r>
              <a:rPr lang="en-US" sz="1400" b="1" dirty="0">
                <a:solidFill>
                  <a:srgbClr val="272525"/>
                </a:solidFill>
                <a:latin typeface="Inter" pitchFamily="34" charset="0"/>
                <a:ea typeface="Inter" pitchFamily="34" charset="-122"/>
                <a:cs typeface="Inter" pitchFamily="34" charset="-120"/>
              </a:rPr>
              <a:t>Durabilidad:</a:t>
            </a:r>
            <a:r>
              <a:rPr lang="en-US" sz="1400" dirty="0">
                <a:solidFill>
                  <a:srgbClr val="272525"/>
                </a:solidFill>
                <a:latin typeface="Inter" pitchFamily="34" charset="0"/>
                <a:ea typeface="Inter" pitchFamily="34" charset="-122"/>
                <a:cs typeface="Inter" pitchFamily="34" charset="-120"/>
              </a:rPr>
              <a:t> Pueden ofrecer persistencia escribiendo los datos a disco de forma asíncrona.</a:t>
            </a:r>
            <a:endParaRPr lang="en-US" sz="1400" dirty="0"/>
          </a:p>
        </p:txBody>
      </p:sp>
      <p:sp>
        <p:nvSpPr>
          <p:cNvPr id="6" name="Text 4"/>
          <p:cNvSpPr/>
          <p:nvPr/>
        </p:nvSpPr>
        <p:spPr>
          <a:xfrm>
            <a:off x="454343" y="2330172"/>
            <a:ext cx="1622941" cy="202763"/>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Casos de Uso IA</a:t>
            </a:r>
            <a:endParaRPr lang="en-US" sz="2000" dirty="0"/>
          </a:p>
        </p:txBody>
      </p:sp>
      <p:sp>
        <p:nvSpPr>
          <p:cNvPr id="7" name="Text 5"/>
          <p:cNvSpPr/>
          <p:nvPr/>
        </p:nvSpPr>
        <p:spPr>
          <a:xfrm>
            <a:off x="454343" y="2662714"/>
            <a:ext cx="6702504" cy="415528"/>
          </a:xfrm>
          <a:prstGeom prst="rect">
            <a:avLst/>
          </a:prstGeom>
          <a:noFill/>
          <a:ln/>
        </p:spPr>
        <p:txBody>
          <a:bodyPr wrap="squar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Caché:</a:t>
            </a:r>
            <a:r>
              <a:rPr lang="en-US" sz="1400" dirty="0">
                <a:solidFill>
                  <a:srgbClr val="272525"/>
                </a:solidFill>
                <a:latin typeface="Inter" pitchFamily="34" charset="0"/>
                <a:ea typeface="Inter" pitchFamily="34" charset="-122"/>
                <a:cs typeface="Inter" pitchFamily="34" charset="-120"/>
              </a:rPr>
              <a:t> Almacenar en caché los resultados de consultas a BBDD más lentas o los resultados de inferencias costosas.</a:t>
            </a:r>
            <a:endParaRPr lang="en-US" sz="1400" dirty="0"/>
          </a:p>
        </p:txBody>
      </p:sp>
      <p:sp>
        <p:nvSpPr>
          <p:cNvPr id="8" name="Text 6"/>
          <p:cNvSpPr/>
          <p:nvPr/>
        </p:nvSpPr>
        <p:spPr>
          <a:xfrm>
            <a:off x="454343" y="3123605"/>
            <a:ext cx="6702504" cy="415528"/>
          </a:xfrm>
          <a:prstGeom prst="rect">
            <a:avLst/>
          </a:prstGeom>
          <a:noFill/>
          <a:ln/>
        </p:spPr>
        <p:txBody>
          <a:bodyPr wrap="squar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Feature Stores de baja latencia:</a:t>
            </a:r>
            <a:r>
              <a:rPr lang="en-US" sz="1400" dirty="0">
                <a:solidFill>
                  <a:srgbClr val="272525"/>
                </a:solidFill>
                <a:latin typeface="Inter" pitchFamily="34" charset="0"/>
                <a:ea typeface="Inter" pitchFamily="34" charset="-122"/>
                <a:cs typeface="Inter" pitchFamily="34" charset="-120"/>
              </a:rPr>
              <a:t> Servir features a modelos de inferencia en tiempo real que tienen SLAs de latencia muy estrictos.</a:t>
            </a:r>
            <a:endParaRPr lang="en-US" sz="1400" dirty="0"/>
          </a:p>
        </p:txBody>
      </p:sp>
      <p:sp>
        <p:nvSpPr>
          <p:cNvPr id="9" name="Text 7"/>
          <p:cNvSpPr/>
          <p:nvPr/>
        </p:nvSpPr>
        <p:spPr>
          <a:xfrm>
            <a:off x="454343" y="3584496"/>
            <a:ext cx="6702504" cy="207764"/>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Leaderboards, contadores en tiempo real.</a:t>
            </a:r>
            <a:endParaRPr lang="en-US" sz="1400" dirty="0"/>
          </a:p>
        </p:txBody>
      </p:sp>
      <p:pic>
        <p:nvPicPr>
          <p:cNvPr id="10" name="Image 0" descr="preencoded.png"/>
          <p:cNvPicPr>
            <a:picLocks noChangeAspect="1"/>
          </p:cNvPicPr>
          <p:nvPr/>
        </p:nvPicPr>
        <p:blipFill>
          <a:blip r:embed="rId3"/>
          <a:stretch>
            <a:fillRect/>
          </a:stretch>
        </p:blipFill>
        <p:spPr>
          <a:xfrm>
            <a:off x="7481173" y="1103233"/>
            <a:ext cx="6702504" cy="6702504"/>
          </a:xfrm>
          <a:prstGeom prst="rect">
            <a:avLst/>
          </a:prstGeom>
        </p:spPr>
      </p:pic>
      <p:sp>
        <p:nvSpPr>
          <p:cNvPr id="11" name="Text 8"/>
          <p:cNvSpPr/>
          <p:nvPr/>
        </p:nvSpPr>
        <p:spPr>
          <a:xfrm>
            <a:off x="370689" y="4703541"/>
            <a:ext cx="6702504" cy="207764"/>
          </a:xfrm>
          <a:prstGeom prst="rect">
            <a:avLst/>
          </a:prstGeom>
          <a:noFill/>
          <a:ln/>
        </p:spPr>
        <p:txBody>
          <a:bodyPr wrap="none" lIns="0" tIns="0" rIns="0" bIns="0" rtlCol="0" anchor="t"/>
          <a:lstStyle/>
          <a:p>
            <a:pPr marL="0" indent="0" algn="l">
              <a:lnSpc>
                <a:spcPts val="1600"/>
              </a:lnSpc>
              <a:buNone/>
            </a:pPr>
            <a:r>
              <a:rPr lang="en-US" sz="1400" b="1" dirty="0">
                <a:solidFill>
                  <a:srgbClr val="272525"/>
                </a:solidFill>
                <a:latin typeface="Inter" pitchFamily="34" charset="0"/>
                <a:ea typeface="Inter" pitchFamily="34" charset="-122"/>
                <a:cs typeface="Inter" pitchFamily="34" charset="-120"/>
              </a:rPr>
              <a:t>AWS:</a:t>
            </a:r>
            <a:r>
              <a:rPr lang="en-US" sz="1400" dirty="0">
                <a:solidFill>
                  <a:srgbClr val="272525"/>
                </a:solidFill>
                <a:latin typeface="Inter" pitchFamily="34" charset="0"/>
                <a:ea typeface="Inter" pitchFamily="34" charset="-122"/>
                <a:cs typeface="Inter" pitchFamily="34" charset="-120"/>
              </a:rPr>
              <a:t> </a:t>
            </a:r>
            <a:r>
              <a:rPr lang="en-US" sz="1400" dirty="0">
                <a:solidFill>
                  <a:srgbClr val="4950BC"/>
                </a:solidFill>
                <a:latin typeface="Inter" pitchFamily="34" charset="0"/>
                <a:ea typeface="Inter" pitchFamily="34" charset="-122"/>
                <a:cs typeface="Inter" pitchFamily="34" charset="-120"/>
              </a:rPr>
              <a:t>Amazon ElastiCache</a:t>
            </a:r>
            <a:r>
              <a:rPr lang="en-US" sz="1400" dirty="0">
                <a:solidFill>
                  <a:srgbClr val="272525"/>
                </a:solidFill>
                <a:latin typeface="Inter" pitchFamily="34" charset="0"/>
                <a:ea typeface="Inter" pitchFamily="34" charset="-122"/>
                <a:cs typeface="Inter" pitchFamily="34" charset="-120"/>
              </a:rPr>
              <a:t> (compatible con Redis y Memcached)</a:t>
            </a:r>
            <a:endParaRPr lang="en-US" sz="1400" dirty="0"/>
          </a:p>
        </p:txBody>
      </p:sp>
      <p:sp>
        <p:nvSpPr>
          <p:cNvPr id="12" name="Shape 9"/>
          <p:cNvSpPr/>
          <p:nvPr/>
        </p:nvSpPr>
        <p:spPr>
          <a:xfrm>
            <a:off x="452575" y="5057276"/>
            <a:ext cx="6702504" cy="1185509"/>
          </a:xfrm>
          <a:prstGeom prst="roundRect">
            <a:avLst>
              <a:gd name="adj" fmla="val 5639"/>
            </a:avLst>
          </a:prstGeom>
          <a:solidFill>
            <a:srgbClr val="B6D6FC"/>
          </a:solidFill>
          <a:ln/>
        </p:spPr>
      </p:sp>
      <p:pic>
        <p:nvPicPr>
          <p:cNvPr id="13" name="Image 1" descr="preencoded.png"/>
          <p:cNvPicPr>
            <a:picLocks noChangeAspect="1"/>
          </p:cNvPicPr>
          <p:nvPr/>
        </p:nvPicPr>
        <p:blipFill>
          <a:blip r:embed="rId4"/>
          <a:stretch>
            <a:fillRect/>
          </a:stretch>
        </p:blipFill>
        <p:spPr>
          <a:xfrm>
            <a:off x="500467" y="5250633"/>
            <a:ext cx="162282" cy="129778"/>
          </a:xfrm>
          <a:prstGeom prst="rect">
            <a:avLst/>
          </a:prstGeom>
        </p:spPr>
      </p:pic>
      <p:sp>
        <p:nvSpPr>
          <p:cNvPr id="14" name="Text 10"/>
          <p:cNvSpPr/>
          <p:nvPr/>
        </p:nvSpPr>
        <p:spPr>
          <a:xfrm>
            <a:off x="792528" y="5219439"/>
            <a:ext cx="6150888" cy="623292"/>
          </a:xfrm>
          <a:prstGeom prst="rect">
            <a:avLst/>
          </a:prstGeom>
          <a:noFill/>
          <a:ln/>
        </p:spPr>
        <p:txBody>
          <a:bodyPr wrap="square" lIns="0" tIns="0" rIns="0" bIns="0" rtlCol="0" anchor="t"/>
          <a:lstStyle/>
          <a:p>
            <a:pPr marL="0" indent="0" algn="l">
              <a:lnSpc>
                <a:spcPts val="1600"/>
              </a:lnSpc>
              <a:buNone/>
            </a:pPr>
            <a:r>
              <a:rPr lang="en-US" sz="1400" dirty="0">
                <a:solidFill>
                  <a:srgbClr val="000000"/>
                </a:solidFill>
                <a:latin typeface="Inter" pitchFamily="34" charset="0"/>
                <a:ea typeface="Inter" pitchFamily="34" charset="-122"/>
                <a:cs typeface="Inter" pitchFamily="34" charset="-120"/>
              </a:rPr>
              <a:t>Las bases de datos en memoria son cruciales para aplicaciones de IA en tiempo real, donde cada milisegundo cuenta. Un modelo de ML puede ser muy preciso, pero si tarda demasiado en obtener los datos necesarios para hacer una predicción, su valor práctico disminuye.</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41152" y="673179"/>
            <a:ext cx="11718488" cy="580073"/>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 Actividad de Gamificación: "Arquitecto de Datos"</a:t>
            </a:r>
            <a:endParaRPr lang="en-US" sz="3600" dirty="0"/>
          </a:p>
        </p:txBody>
      </p:sp>
      <p:sp>
        <p:nvSpPr>
          <p:cNvPr id="3" name="Text 1"/>
          <p:cNvSpPr/>
          <p:nvPr/>
        </p:nvSpPr>
        <p:spPr>
          <a:xfrm>
            <a:off x="641152" y="1527929"/>
            <a:ext cx="7122200" cy="457914"/>
          </a:xfrm>
          <a:prstGeom prst="rect">
            <a:avLst/>
          </a:prstGeom>
          <a:noFill/>
          <a:ln/>
        </p:spPr>
        <p:txBody>
          <a:bodyPr wrap="none" lIns="0" tIns="0" rIns="0" bIns="0" rtlCol="0" anchor="t"/>
          <a:lstStyle/>
          <a:p>
            <a:pPr marL="0" indent="0" algn="l">
              <a:lnSpc>
                <a:spcPts val="3600"/>
              </a:lnSpc>
              <a:buNone/>
            </a:pPr>
            <a:r>
              <a:rPr lang="en-US" sz="2850" b="1" dirty="0">
                <a:solidFill>
                  <a:srgbClr val="000000"/>
                </a:solidFill>
                <a:latin typeface="Inter Bold" pitchFamily="34" charset="0"/>
                <a:ea typeface="Inter Bold" pitchFamily="34" charset="-122"/>
                <a:cs typeface="Inter Bold" pitchFamily="34" charset="-120"/>
              </a:rPr>
              <a:t>¡Elige la Base de Datos NoSQL Correcta!</a:t>
            </a:r>
            <a:endParaRPr lang="en-US" sz="2850" dirty="0"/>
          </a:p>
        </p:txBody>
      </p:sp>
      <p:sp>
        <p:nvSpPr>
          <p:cNvPr id="4" name="Text 2"/>
          <p:cNvSpPr/>
          <p:nvPr/>
        </p:nvSpPr>
        <p:spPr>
          <a:xfrm>
            <a:off x="641152" y="2260521"/>
            <a:ext cx="13348097" cy="293132"/>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Para cada escenario de IA, elige el tipo de base de datos NoSQL más adecuado. ¡Prepárate para justificar tu respuesta!</a:t>
            </a:r>
            <a:endParaRPr lang="en-US" sz="1400" dirty="0"/>
          </a:p>
        </p:txBody>
      </p:sp>
      <p:sp>
        <p:nvSpPr>
          <p:cNvPr id="5" name="Shape 3"/>
          <p:cNvSpPr/>
          <p:nvPr/>
        </p:nvSpPr>
        <p:spPr>
          <a:xfrm>
            <a:off x="641152" y="2759631"/>
            <a:ext cx="4327208" cy="3812381"/>
          </a:xfrm>
          <a:prstGeom prst="roundRect">
            <a:avLst>
              <a:gd name="adj" fmla="val 2018"/>
            </a:avLst>
          </a:prstGeom>
          <a:solidFill>
            <a:srgbClr val="FFFFFF"/>
          </a:solidFill>
          <a:ln w="22860">
            <a:solidFill>
              <a:srgbClr val="C0C1D7"/>
            </a:solidFill>
            <a:prstDash val="solid"/>
          </a:ln>
        </p:spPr>
      </p:sp>
      <p:sp>
        <p:nvSpPr>
          <p:cNvPr id="6" name="Shape 4"/>
          <p:cNvSpPr/>
          <p:nvPr/>
        </p:nvSpPr>
        <p:spPr>
          <a:xfrm>
            <a:off x="664012" y="2782491"/>
            <a:ext cx="4281488" cy="549473"/>
          </a:xfrm>
          <a:prstGeom prst="roundRect">
            <a:avLst>
              <a:gd name="adj" fmla="val 9010"/>
            </a:avLst>
          </a:prstGeom>
          <a:solidFill>
            <a:srgbClr val="DADBF1"/>
          </a:solidFill>
          <a:ln/>
        </p:spPr>
      </p:sp>
      <p:sp>
        <p:nvSpPr>
          <p:cNvPr id="7" name="Text 5"/>
          <p:cNvSpPr/>
          <p:nvPr/>
        </p:nvSpPr>
        <p:spPr>
          <a:xfrm>
            <a:off x="2667357" y="2881670"/>
            <a:ext cx="274677" cy="343376"/>
          </a:xfrm>
          <a:prstGeom prst="rect">
            <a:avLst/>
          </a:prstGeom>
          <a:noFill/>
          <a:ln/>
        </p:spPr>
        <p:txBody>
          <a:bodyPr wrap="none" lIns="0" tIns="0" rIns="0" bIns="0" rtlCol="0" anchor="t"/>
          <a:lstStyle/>
          <a:p>
            <a:pPr marL="0" indent="0" algn="l">
              <a:lnSpc>
                <a:spcPts val="2150"/>
              </a:lnSpc>
              <a:buNone/>
            </a:pPr>
            <a:r>
              <a:rPr lang="en-US" sz="2150" b="1" dirty="0">
                <a:solidFill>
                  <a:srgbClr val="272525"/>
                </a:solidFill>
                <a:latin typeface="Inter Bold" pitchFamily="34" charset="0"/>
                <a:ea typeface="Inter Bold" pitchFamily="34" charset="-122"/>
                <a:cs typeface="Inter Bold" pitchFamily="34" charset="-120"/>
              </a:rPr>
              <a:t>1</a:t>
            </a:r>
            <a:endParaRPr lang="en-US" sz="2150" dirty="0"/>
          </a:p>
        </p:txBody>
      </p:sp>
      <p:sp>
        <p:nvSpPr>
          <p:cNvPr id="8" name="Text 6"/>
          <p:cNvSpPr/>
          <p:nvPr/>
        </p:nvSpPr>
        <p:spPr>
          <a:xfrm>
            <a:off x="847130" y="3515082"/>
            <a:ext cx="2289929" cy="286107"/>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Escenario 1</a:t>
            </a:r>
            <a:endParaRPr lang="en-US" sz="1800" dirty="0"/>
          </a:p>
        </p:txBody>
      </p:sp>
      <p:sp>
        <p:nvSpPr>
          <p:cNvPr id="9" name="Text 7"/>
          <p:cNvSpPr/>
          <p:nvPr/>
        </p:nvSpPr>
        <p:spPr>
          <a:xfrm>
            <a:off x="847130" y="3911084"/>
            <a:ext cx="3915251" cy="1758791"/>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"Necesitas almacenar los perfiles de millones de usuarios para una app. Cada perfil tiene datos básicos (nombre, email) pero algunos tienen campos extra (dirección, hobbies, trabajo). La consulta principal siempre es por user_id."</a:t>
            </a:r>
            <a:endParaRPr lang="en-US" sz="1400" dirty="0"/>
          </a:p>
        </p:txBody>
      </p:sp>
      <p:sp>
        <p:nvSpPr>
          <p:cNvPr id="10" name="Text 8"/>
          <p:cNvSpPr/>
          <p:nvPr/>
        </p:nvSpPr>
        <p:spPr>
          <a:xfrm>
            <a:off x="847130" y="5779770"/>
            <a:ext cx="3915251" cy="586264"/>
          </a:xfrm>
          <a:prstGeom prst="rect">
            <a:avLst/>
          </a:prstGeom>
          <a:noFill/>
          <a:ln/>
        </p:spPr>
        <p:txBody>
          <a:bodyPr wrap="square" lIns="0" tIns="0" rIns="0" bIns="0" rtlCol="0" anchor="t"/>
          <a:lstStyle/>
          <a:p>
            <a:pPr marL="0" indent="0" algn="l">
              <a:lnSpc>
                <a:spcPts val="2300"/>
              </a:lnSpc>
              <a:buNone/>
            </a:pPr>
            <a:r>
              <a:rPr lang="en-US" sz="1400" i="1" dirty="0">
                <a:solidFill>
                  <a:srgbClr val="272525"/>
                </a:solidFill>
                <a:latin typeface="Inter" pitchFamily="34" charset="0"/>
                <a:ea typeface="Inter" pitchFamily="34" charset="-122"/>
                <a:cs typeface="Inter" pitchFamily="34" charset="-120"/>
              </a:rPr>
              <a:t>Pista: Piensa en la flexibilidad del esquema y el patrón de acceso.</a:t>
            </a:r>
            <a:endParaRPr lang="en-US" sz="1400" dirty="0"/>
          </a:p>
        </p:txBody>
      </p:sp>
      <p:sp>
        <p:nvSpPr>
          <p:cNvPr id="11" name="Shape 9"/>
          <p:cNvSpPr/>
          <p:nvPr/>
        </p:nvSpPr>
        <p:spPr>
          <a:xfrm>
            <a:off x="5151477" y="2759631"/>
            <a:ext cx="4327327" cy="3812381"/>
          </a:xfrm>
          <a:prstGeom prst="roundRect">
            <a:avLst>
              <a:gd name="adj" fmla="val 2018"/>
            </a:avLst>
          </a:prstGeom>
          <a:solidFill>
            <a:srgbClr val="FFFFFF"/>
          </a:solidFill>
          <a:ln w="22860">
            <a:solidFill>
              <a:srgbClr val="C0C1D7"/>
            </a:solidFill>
            <a:prstDash val="solid"/>
          </a:ln>
        </p:spPr>
      </p:sp>
      <p:sp>
        <p:nvSpPr>
          <p:cNvPr id="12" name="Shape 10"/>
          <p:cNvSpPr/>
          <p:nvPr/>
        </p:nvSpPr>
        <p:spPr>
          <a:xfrm>
            <a:off x="5174337" y="2782491"/>
            <a:ext cx="4281607" cy="549473"/>
          </a:xfrm>
          <a:prstGeom prst="roundRect">
            <a:avLst>
              <a:gd name="adj" fmla="val 9010"/>
            </a:avLst>
          </a:prstGeom>
          <a:solidFill>
            <a:srgbClr val="DADBF1"/>
          </a:solidFill>
          <a:ln/>
        </p:spPr>
      </p:sp>
      <p:sp>
        <p:nvSpPr>
          <p:cNvPr id="13" name="Text 11"/>
          <p:cNvSpPr/>
          <p:nvPr/>
        </p:nvSpPr>
        <p:spPr>
          <a:xfrm>
            <a:off x="7177802" y="2881670"/>
            <a:ext cx="274677" cy="343376"/>
          </a:xfrm>
          <a:prstGeom prst="rect">
            <a:avLst/>
          </a:prstGeom>
          <a:noFill/>
          <a:ln/>
        </p:spPr>
        <p:txBody>
          <a:bodyPr wrap="none" lIns="0" tIns="0" rIns="0" bIns="0" rtlCol="0" anchor="t"/>
          <a:lstStyle/>
          <a:p>
            <a:pPr marL="0" indent="0" algn="l">
              <a:lnSpc>
                <a:spcPts val="2150"/>
              </a:lnSpc>
              <a:buNone/>
            </a:pPr>
            <a:r>
              <a:rPr lang="en-US" sz="2150" b="1" dirty="0">
                <a:solidFill>
                  <a:srgbClr val="272525"/>
                </a:solidFill>
                <a:latin typeface="Inter Bold" pitchFamily="34" charset="0"/>
                <a:ea typeface="Inter Bold" pitchFamily="34" charset="-122"/>
                <a:cs typeface="Inter Bold" pitchFamily="34" charset="-120"/>
              </a:rPr>
              <a:t>2</a:t>
            </a:r>
            <a:endParaRPr lang="en-US" sz="2150" dirty="0"/>
          </a:p>
        </p:txBody>
      </p:sp>
      <p:sp>
        <p:nvSpPr>
          <p:cNvPr id="14" name="Text 12"/>
          <p:cNvSpPr/>
          <p:nvPr/>
        </p:nvSpPr>
        <p:spPr>
          <a:xfrm>
            <a:off x="5357455" y="3515082"/>
            <a:ext cx="2289929" cy="286107"/>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Escenario 2</a:t>
            </a:r>
            <a:endParaRPr lang="en-US" sz="1800" dirty="0"/>
          </a:p>
        </p:txBody>
      </p:sp>
      <p:sp>
        <p:nvSpPr>
          <p:cNvPr id="15" name="Text 13"/>
          <p:cNvSpPr/>
          <p:nvPr/>
        </p:nvSpPr>
        <p:spPr>
          <a:xfrm>
            <a:off x="5357455" y="3911084"/>
            <a:ext cx="3915370" cy="1465659"/>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"Estás construyendo un motor de recomendación de productos. La lógica clave es: 'Encuentra productos que fueron comprados por personas que también compraron el producto X'."</a:t>
            </a:r>
            <a:endParaRPr lang="en-US" sz="1400" dirty="0"/>
          </a:p>
        </p:txBody>
      </p:sp>
      <p:sp>
        <p:nvSpPr>
          <p:cNvPr id="16" name="Text 14"/>
          <p:cNvSpPr/>
          <p:nvPr/>
        </p:nvSpPr>
        <p:spPr>
          <a:xfrm>
            <a:off x="5357455" y="5486638"/>
            <a:ext cx="3915370" cy="586264"/>
          </a:xfrm>
          <a:prstGeom prst="rect">
            <a:avLst/>
          </a:prstGeom>
          <a:noFill/>
          <a:ln/>
        </p:spPr>
        <p:txBody>
          <a:bodyPr wrap="square" lIns="0" tIns="0" rIns="0" bIns="0" rtlCol="0" anchor="t"/>
          <a:lstStyle/>
          <a:p>
            <a:pPr marL="0" indent="0" algn="l">
              <a:lnSpc>
                <a:spcPts val="2300"/>
              </a:lnSpc>
              <a:buNone/>
            </a:pPr>
            <a:r>
              <a:rPr lang="en-US" sz="1400" i="1" dirty="0">
                <a:solidFill>
                  <a:srgbClr val="272525"/>
                </a:solidFill>
                <a:latin typeface="Inter" pitchFamily="34" charset="0"/>
                <a:ea typeface="Inter" pitchFamily="34" charset="-122"/>
                <a:cs typeface="Inter" pitchFamily="34" charset="-120"/>
              </a:rPr>
              <a:t>Pista: Las relaciones entre entidades son lo más importante aquí.</a:t>
            </a:r>
            <a:endParaRPr lang="en-US" sz="1400" dirty="0"/>
          </a:p>
        </p:txBody>
      </p:sp>
      <p:sp>
        <p:nvSpPr>
          <p:cNvPr id="17" name="Shape 15"/>
          <p:cNvSpPr/>
          <p:nvPr/>
        </p:nvSpPr>
        <p:spPr>
          <a:xfrm>
            <a:off x="9661922" y="2759631"/>
            <a:ext cx="4327327" cy="3812381"/>
          </a:xfrm>
          <a:prstGeom prst="roundRect">
            <a:avLst>
              <a:gd name="adj" fmla="val 2018"/>
            </a:avLst>
          </a:prstGeom>
          <a:solidFill>
            <a:srgbClr val="FFFFFF"/>
          </a:solidFill>
          <a:ln w="22860">
            <a:solidFill>
              <a:srgbClr val="C0C1D7"/>
            </a:solidFill>
            <a:prstDash val="solid"/>
          </a:ln>
        </p:spPr>
      </p:sp>
      <p:sp>
        <p:nvSpPr>
          <p:cNvPr id="18" name="Shape 16"/>
          <p:cNvSpPr/>
          <p:nvPr/>
        </p:nvSpPr>
        <p:spPr>
          <a:xfrm>
            <a:off x="9684782" y="2782491"/>
            <a:ext cx="4281607" cy="549473"/>
          </a:xfrm>
          <a:prstGeom prst="roundRect">
            <a:avLst>
              <a:gd name="adj" fmla="val 9010"/>
            </a:avLst>
          </a:prstGeom>
          <a:solidFill>
            <a:srgbClr val="DADBF1"/>
          </a:solidFill>
          <a:ln/>
        </p:spPr>
      </p:sp>
      <p:sp>
        <p:nvSpPr>
          <p:cNvPr id="19" name="Text 17"/>
          <p:cNvSpPr/>
          <p:nvPr/>
        </p:nvSpPr>
        <p:spPr>
          <a:xfrm>
            <a:off x="11688247" y="2881670"/>
            <a:ext cx="274677" cy="343376"/>
          </a:xfrm>
          <a:prstGeom prst="rect">
            <a:avLst/>
          </a:prstGeom>
          <a:noFill/>
          <a:ln/>
        </p:spPr>
        <p:txBody>
          <a:bodyPr wrap="none" lIns="0" tIns="0" rIns="0" bIns="0" rtlCol="0" anchor="t"/>
          <a:lstStyle/>
          <a:p>
            <a:pPr marL="0" indent="0" algn="l">
              <a:lnSpc>
                <a:spcPts val="2150"/>
              </a:lnSpc>
              <a:buNone/>
            </a:pPr>
            <a:r>
              <a:rPr lang="en-US" sz="2150" b="1" dirty="0">
                <a:solidFill>
                  <a:srgbClr val="272525"/>
                </a:solidFill>
                <a:latin typeface="Inter Bold" pitchFamily="34" charset="0"/>
                <a:ea typeface="Inter Bold" pitchFamily="34" charset="-122"/>
                <a:cs typeface="Inter Bold" pitchFamily="34" charset="-120"/>
              </a:rPr>
              <a:t>3</a:t>
            </a:r>
            <a:endParaRPr lang="en-US" sz="2150" dirty="0"/>
          </a:p>
        </p:txBody>
      </p:sp>
      <p:sp>
        <p:nvSpPr>
          <p:cNvPr id="20" name="Text 18"/>
          <p:cNvSpPr/>
          <p:nvPr/>
        </p:nvSpPr>
        <p:spPr>
          <a:xfrm>
            <a:off x="9867900" y="3515082"/>
            <a:ext cx="2289929" cy="286107"/>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Escenario 3</a:t>
            </a:r>
            <a:endParaRPr lang="en-US" sz="1800" dirty="0"/>
          </a:p>
        </p:txBody>
      </p:sp>
      <p:sp>
        <p:nvSpPr>
          <p:cNvPr id="21" name="Text 19"/>
          <p:cNvSpPr/>
          <p:nvPr/>
        </p:nvSpPr>
        <p:spPr>
          <a:xfrm>
            <a:off x="9867900" y="3911084"/>
            <a:ext cx="3915370" cy="1172528"/>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"Tu modelo de inferencia tarda 500ms en ejecutarse. Quieres reducir la latencia para peticiones repetidas del mismo input. El resultado de la inferencia es un JSON."</a:t>
            </a:r>
            <a:endParaRPr lang="en-US" sz="1400" dirty="0"/>
          </a:p>
        </p:txBody>
      </p:sp>
      <p:sp>
        <p:nvSpPr>
          <p:cNvPr id="22" name="Text 20"/>
          <p:cNvSpPr/>
          <p:nvPr/>
        </p:nvSpPr>
        <p:spPr>
          <a:xfrm>
            <a:off x="9867900" y="5193506"/>
            <a:ext cx="3915370" cy="293132"/>
          </a:xfrm>
          <a:prstGeom prst="rect">
            <a:avLst/>
          </a:prstGeom>
          <a:noFill/>
          <a:ln/>
        </p:spPr>
        <p:txBody>
          <a:bodyPr wrap="none" lIns="0" tIns="0" rIns="0" bIns="0" rtlCol="0" anchor="t"/>
          <a:lstStyle/>
          <a:p>
            <a:pPr marL="0" indent="0" algn="l">
              <a:lnSpc>
                <a:spcPts val="2300"/>
              </a:lnSpc>
              <a:buNone/>
            </a:pPr>
            <a:r>
              <a:rPr lang="en-US" sz="1400" i="1" dirty="0">
                <a:solidFill>
                  <a:srgbClr val="272525"/>
                </a:solidFill>
                <a:latin typeface="Inter" pitchFamily="34" charset="0"/>
                <a:ea typeface="Inter" pitchFamily="34" charset="-122"/>
                <a:cs typeface="Inter" pitchFamily="34" charset="-120"/>
              </a:rPr>
              <a:t>Pista: La velocidad de respuesta es crítica.</a:t>
            </a:r>
            <a:endParaRPr lang="en-US" sz="1400" dirty="0"/>
          </a:p>
        </p:txBody>
      </p:sp>
      <p:sp>
        <p:nvSpPr>
          <p:cNvPr id="23" name="Shape 21"/>
          <p:cNvSpPr/>
          <p:nvPr/>
        </p:nvSpPr>
        <p:spPr>
          <a:xfrm>
            <a:off x="641152" y="6777990"/>
            <a:ext cx="13348097" cy="778312"/>
          </a:xfrm>
          <a:prstGeom prst="roundRect">
            <a:avLst>
              <a:gd name="adj" fmla="val 9886"/>
            </a:avLst>
          </a:prstGeom>
          <a:solidFill>
            <a:srgbClr val="B6D6FC"/>
          </a:solidFill>
          <a:ln/>
        </p:spPr>
      </p:sp>
      <p:pic>
        <p:nvPicPr>
          <p:cNvPr id="24" name="Image 0" descr="preencoded.png"/>
          <p:cNvPicPr>
            <a:picLocks noChangeAspect="1"/>
          </p:cNvPicPr>
          <p:nvPr/>
        </p:nvPicPr>
        <p:blipFill>
          <a:blip r:embed="rId3"/>
          <a:stretch>
            <a:fillRect/>
          </a:stretch>
        </p:blipFill>
        <p:spPr>
          <a:xfrm>
            <a:off x="824270" y="7052310"/>
            <a:ext cx="228957" cy="183118"/>
          </a:xfrm>
          <a:prstGeom prst="rect">
            <a:avLst/>
          </a:prstGeom>
        </p:spPr>
      </p:pic>
      <p:sp>
        <p:nvSpPr>
          <p:cNvPr id="25" name="Text 22"/>
          <p:cNvSpPr/>
          <p:nvPr/>
        </p:nvSpPr>
        <p:spPr>
          <a:xfrm>
            <a:off x="1236345" y="7006828"/>
            <a:ext cx="12569785" cy="293132"/>
          </a:xfrm>
          <a:prstGeom prst="rect">
            <a:avLst/>
          </a:prstGeom>
          <a:noFill/>
          <a:ln/>
        </p:spPr>
        <p:txBody>
          <a:bodyPr wrap="none" lIns="0" tIns="0" rIns="0" bIns="0" rtlCol="0" anchor="t"/>
          <a:lstStyle/>
          <a:p>
            <a:pPr marL="0" indent="0" algn="l">
              <a:lnSpc>
                <a:spcPts val="2300"/>
              </a:lnSpc>
              <a:buNone/>
            </a:pPr>
            <a:r>
              <a:rPr lang="en-US" sz="1400" b="1" dirty="0">
                <a:solidFill>
                  <a:srgbClr val="000000"/>
                </a:solidFill>
                <a:latin typeface="Inter" pitchFamily="34" charset="0"/>
                <a:ea typeface="Inter" pitchFamily="34" charset="-122"/>
                <a:cs typeface="Inter" pitchFamily="34" charset="-120"/>
              </a:rPr>
              <a:t>Respuestas esperadas:</a:t>
            </a:r>
            <a:r>
              <a:rPr lang="en-US" sz="1400" dirty="0">
                <a:solidFill>
                  <a:srgbClr val="000000"/>
                </a:solidFill>
                <a:latin typeface="Inter" pitchFamily="34" charset="0"/>
                <a:ea typeface="Inter" pitchFamily="34" charset="-122"/>
                <a:cs typeface="Inter" pitchFamily="34" charset="-120"/>
              </a:rPr>
              <a:t> 1) Documental (DocumentDB) o Clave-Valor (DynamoDB), 2) Grafo (Neptune), 3) En Memoria (ElastiCache for Redis)</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469940" y="369213"/>
            <a:ext cx="4697492" cy="419695"/>
          </a:xfrm>
          <a:prstGeom prst="rect">
            <a:avLst/>
          </a:prstGeom>
          <a:noFill/>
          <a:ln/>
        </p:spPr>
        <p:txBody>
          <a:bodyPr wrap="none" lIns="0" tIns="0" rIns="0" bIns="0" rtlCol="0" anchor="t"/>
          <a:lstStyle/>
          <a:p>
            <a:pPr marL="0" indent="0" algn="l">
              <a:lnSpc>
                <a:spcPts val="3300"/>
              </a:lnSpc>
              <a:buNone/>
            </a:pPr>
            <a:r>
              <a:rPr lang="en-US" sz="2600" b="1" dirty="0">
                <a:solidFill>
                  <a:srgbClr val="000000"/>
                </a:solidFill>
                <a:latin typeface="Inter Bold" pitchFamily="34" charset="0"/>
                <a:ea typeface="Inter Bold" pitchFamily="34" charset="-122"/>
                <a:cs typeface="Inter Bold" pitchFamily="34" charset="-120"/>
              </a:rPr>
              <a:t>Data Warehouses en la Nube</a:t>
            </a:r>
            <a:endParaRPr lang="en-US" sz="2600" dirty="0"/>
          </a:p>
        </p:txBody>
      </p:sp>
      <p:sp>
        <p:nvSpPr>
          <p:cNvPr id="3" name="Text 1"/>
          <p:cNvSpPr/>
          <p:nvPr/>
        </p:nvSpPr>
        <p:spPr>
          <a:xfrm>
            <a:off x="469940" y="1124426"/>
            <a:ext cx="2014180" cy="251817"/>
          </a:xfrm>
          <a:prstGeom prst="rect">
            <a:avLst/>
          </a:prstGeom>
          <a:noFill/>
          <a:ln/>
        </p:spPr>
        <p:txBody>
          <a:bodyPr wrap="none" lIns="0" tIns="0" rIns="0" bIns="0" rtlCol="0" anchor="t"/>
          <a:lstStyle/>
          <a:p>
            <a:pPr marL="0" indent="0" algn="l">
              <a:lnSpc>
                <a:spcPts val="1950"/>
              </a:lnSpc>
              <a:buNone/>
            </a:pPr>
            <a:r>
              <a:rPr lang="en-US" sz="2000" b="1" dirty="0">
                <a:solidFill>
                  <a:srgbClr val="4950BC"/>
                </a:solidFill>
                <a:latin typeface="Inter Bold" pitchFamily="34" charset="0"/>
                <a:ea typeface="Inter Bold" pitchFamily="34" charset="-122"/>
                <a:cs typeface="Inter Bold" pitchFamily="34" charset="-120"/>
              </a:rPr>
              <a:t>Concepto</a:t>
            </a:r>
            <a:endParaRPr lang="en-US" sz="2000" dirty="0"/>
          </a:p>
        </p:txBody>
      </p:sp>
      <p:sp>
        <p:nvSpPr>
          <p:cNvPr id="4" name="Text 2"/>
          <p:cNvSpPr/>
          <p:nvPr/>
        </p:nvSpPr>
        <p:spPr>
          <a:xfrm>
            <a:off x="469940" y="1510427"/>
            <a:ext cx="6681549" cy="429578"/>
          </a:xfrm>
          <a:prstGeom prst="rect">
            <a:avLst/>
          </a:prstGeom>
          <a:noFill/>
          <a:ln/>
        </p:spPr>
        <p:txBody>
          <a:bodyPr wrap="square" lIns="0" tIns="0" rIns="0" bIns="0" rtlCol="0" anchor="t"/>
          <a:lstStyle/>
          <a:p>
            <a:pPr marL="0" indent="0" algn="l">
              <a:lnSpc>
                <a:spcPts val="1650"/>
              </a:lnSpc>
              <a:buNone/>
            </a:pPr>
            <a:r>
              <a:rPr lang="en-US" sz="1400" dirty="0">
                <a:solidFill>
                  <a:srgbClr val="272525"/>
                </a:solidFill>
                <a:latin typeface="Inter" pitchFamily="34" charset="0"/>
                <a:ea typeface="Inter" pitchFamily="34" charset="-122"/>
                <a:cs typeface="Inter" pitchFamily="34" charset="-120"/>
              </a:rPr>
              <a:t>Son bases de datos especializadas y optimizadas para </a:t>
            </a:r>
            <a:r>
              <a:rPr lang="en-US" sz="1400" b="1" dirty="0">
                <a:solidFill>
                  <a:srgbClr val="272525"/>
                </a:solidFill>
                <a:latin typeface="Inter" pitchFamily="34" charset="0"/>
                <a:ea typeface="Inter" pitchFamily="34" charset="-122"/>
                <a:cs typeface="Inter" pitchFamily="34" charset="-120"/>
              </a:rPr>
              <a:t>consultas analíticas (OLAP - Online Analytical Processing)</a:t>
            </a:r>
            <a:r>
              <a:rPr lang="en-US" sz="1400" dirty="0">
                <a:solidFill>
                  <a:srgbClr val="272525"/>
                </a:solidFill>
                <a:latin typeface="Inter" pitchFamily="34" charset="0"/>
                <a:ea typeface="Inter" pitchFamily="34" charset="-122"/>
                <a:cs typeface="Inter" pitchFamily="34" charset="-120"/>
              </a:rPr>
              <a:t>, en contraste con las BBDD transaccionales (OLTP).</a:t>
            </a:r>
            <a:endParaRPr lang="en-US" sz="1400" dirty="0"/>
          </a:p>
        </p:txBody>
      </p:sp>
      <p:sp>
        <p:nvSpPr>
          <p:cNvPr id="5" name="Text 3"/>
          <p:cNvSpPr/>
          <p:nvPr/>
        </p:nvSpPr>
        <p:spPr>
          <a:xfrm>
            <a:off x="469940" y="2074188"/>
            <a:ext cx="2014180" cy="251817"/>
          </a:xfrm>
          <a:prstGeom prst="rect">
            <a:avLst/>
          </a:prstGeom>
          <a:noFill/>
          <a:ln/>
        </p:spPr>
        <p:txBody>
          <a:bodyPr wrap="none" lIns="0" tIns="0" rIns="0" bIns="0" rtlCol="0" anchor="t"/>
          <a:lstStyle/>
          <a:p>
            <a:pPr marL="0" indent="0" algn="l">
              <a:lnSpc>
                <a:spcPts val="1950"/>
              </a:lnSpc>
              <a:buNone/>
            </a:pPr>
            <a:r>
              <a:rPr lang="en-US" sz="2000" b="1" dirty="0">
                <a:solidFill>
                  <a:srgbClr val="4950BC"/>
                </a:solidFill>
                <a:latin typeface="Inter Bold" pitchFamily="34" charset="0"/>
                <a:ea typeface="Inter Bold" pitchFamily="34" charset="-122"/>
                <a:cs typeface="Inter Bold" pitchFamily="34" charset="-120"/>
              </a:rPr>
              <a:t>Características</a:t>
            </a:r>
            <a:endParaRPr lang="en-US" sz="2000" dirty="0"/>
          </a:p>
        </p:txBody>
      </p:sp>
      <p:sp>
        <p:nvSpPr>
          <p:cNvPr id="6" name="Text 4"/>
          <p:cNvSpPr/>
          <p:nvPr/>
        </p:nvSpPr>
        <p:spPr>
          <a:xfrm>
            <a:off x="469940" y="2460188"/>
            <a:ext cx="6681549" cy="644366"/>
          </a:xfrm>
          <a:prstGeom prst="rect">
            <a:avLst/>
          </a:prstGeom>
          <a:noFill/>
          <a:ln/>
        </p:spPr>
        <p:txBody>
          <a:bodyPr wrap="square" lIns="0" tIns="0" rIns="0" bIns="0" rtlCol="0" anchor="t"/>
          <a:lstStyle/>
          <a:p>
            <a:pPr marL="342900" indent="-342900" algn="l">
              <a:lnSpc>
                <a:spcPts val="1650"/>
              </a:lnSpc>
              <a:buSzPct val="100000"/>
              <a:buChar char="•"/>
            </a:pPr>
            <a:r>
              <a:rPr lang="en-US" sz="1400" b="1" dirty="0">
                <a:solidFill>
                  <a:srgbClr val="272525"/>
                </a:solidFill>
                <a:latin typeface="Inter" pitchFamily="34" charset="0"/>
                <a:ea typeface="Inter" pitchFamily="34" charset="-122"/>
                <a:cs typeface="Inter" pitchFamily="34" charset="-120"/>
              </a:rPr>
              <a:t>Almacenamiento Columnar:</a:t>
            </a:r>
            <a:r>
              <a:rPr lang="en-US" sz="1400" dirty="0">
                <a:solidFill>
                  <a:srgbClr val="272525"/>
                </a:solidFill>
                <a:latin typeface="Inter" pitchFamily="34" charset="0"/>
                <a:ea typeface="Inter" pitchFamily="34" charset="-122"/>
                <a:cs typeface="Inter" pitchFamily="34" charset="-120"/>
              </a:rPr>
              <a:t> Almacenan los datos por columnas, no por filas. Esto hace que las consultas que agregan datos sobre un subconjunto de columnas (ej. SUM(ventas) GROUP BY region) sean extremadamente rápidas.</a:t>
            </a:r>
            <a:endParaRPr lang="en-US" sz="1400" dirty="0"/>
          </a:p>
        </p:txBody>
      </p:sp>
      <p:sp>
        <p:nvSpPr>
          <p:cNvPr id="7" name="Text 5"/>
          <p:cNvSpPr/>
          <p:nvPr/>
        </p:nvSpPr>
        <p:spPr>
          <a:xfrm>
            <a:off x="469940" y="3151465"/>
            <a:ext cx="6681549" cy="429578"/>
          </a:xfrm>
          <a:prstGeom prst="rect">
            <a:avLst/>
          </a:prstGeom>
          <a:noFill/>
          <a:ln/>
        </p:spPr>
        <p:txBody>
          <a:bodyPr wrap="square" lIns="0" tIns="0" rIns="0" bIns="0" rtlCol="0" anchor="t"/>
          <a:lstStyle/>
          <a:p>
            <a:pPr marL="342900" indent="-342900" algn="l">
              <a:lnSpc>
                <a:spcPts val="1650"/>
              </a:lnSpc>
              <a:buSzPct val="100000"/>
              <a:buChar char="•"/>
            </a:pPr>
            <a:r>
              <a:rPr lang="en-US" sz="1400" b="1" dirty="0">
                <a:solidFill>
                  <a:srgbClr val="272525"/>
                </a:solidFill>
                <a:latin typeface="Inter" pitchFamily="34" charset="0"/>
                <a:ea typeface="Inter" pitchFamily="34" charset="-122"/>
                <a:cs typeface="Inter" pitchFamily="34" charset="-120"/>
              </a:rPr>
              <a:t>Procesamiento Masivo Paralelo (MPP):</a:t>
            </a:r>
            <a:r>
              <a:rPr lang="en-US" sz="1400" dirty="0">
                <a:solidFill>
                  <a:srgbClr val="272525"/>
                </a:solidFill>
                <a:latin typeface="Inter" pitchFamily="34" charset="0"/>
                <a:ea typeface="Inter" pitchFamily="34" charset="-122"/>
                <a:cs typeface="Inter" pitchFamily="34" charset="-120"/>
              </a:rPr>
              <a:t> Una consulta se divide en operaciones más pequeñas que se ejecutan en paralelo a través de múltiples nodos de cómputo.</a:t>
            </a:r>
            <a:endParaRPr lang="en-US" sz="1400" dirty="0"/>
          </a:p>
        </p:txBody>
      </p:sp>
      <p:pic>
        <p:nvPicPr>
          <p:cNvPr id="8" name="Image 0" descr="preencoded.png"/>
          <p:cNvPicPr>
            <a:picLocks noChangeAspect="1"/>
          </p:cNvPicPr>
          <p:nvPr/>
        </p:nvPicPr>
        <p:blipFill>
          <a:blip r:embed="rId3"/>
          <a:stretch>
            <a:fillRect/>
          </a:stretch>
        </p:blipFill>
        <p:spPr>
          <a:xfrm>
            <a:off x="8632943" y="2192092"/>
            <a:ext cx="5835388" cy="5889979"/>
          </a:xfrm>
          <a:prstGeom prst="rect">
            <a:avLst/>
          </a:prstGeom>
        </p:spPr>
      </p:pic>
      <p:sp>
        <p:nvSpPr>
          <p:cNvPr id="9" name="Text 6"/>
          <p:cNvSpPr/>
          <p:nvPr/>
        </p:nvSpPr>
        <p:spPr>
          <a:xfrm>
            <a:off x="416991" y="4275192"/>
            <a:ext cx="2084784" cy="251817"/>
          </a:xfrm>
          <a:prstGeom prst="rect">
            <a:avLst/>
          </a:prstGeom>
          <a:noFill/>
          <a:ln/>
        </p:spPr>
        <p:txBody>
          <a:bodyPr wrap="none" lIns="0" tIns="0" rIns="0" bIns="0" rtlCol="0" anchor="t"/>
          <a:lstStyle/>
          <a:p>
            <a:pPr marL="0" indent="0" algn="l">
              <a:lnSpc>
                <a:spcPts val="1950"/>
              </a:lnSpc>
              <a:buNone/>
            </a:pPr>
            <a:r>
              <a:rPr lang="en-US" sz="2000" b="1" dirty="0">
                <a:solidFill>
                  <a:srgbClr val="4950BC"/>
                </a:solidFill>
                <a:latin typeface="Inter Bold" pitchFamily="34" charset="0"/>
                <a:ea typeface="Inter Bold" pitchFamily="34" charset="-122"/>
                <a:cs typeface="Inter Bold" pitchFamily="34" charset="-120"/>
              </a:rPr>
              <a:t>Casos de Uso para IA</a:t>
            </a:r>
            <a:endParaRPr lang="en-US" sz="2000" dirty="0"/>
          </a:p>
        </p:txBody>
      </p:sp>
      <p:sp>
        <p:nvSpPr>
          <p:cNvPr id="10" name="Text 7"/>
          <p:cNvSpPr/>
          <p:nvPr/>
        </p:nvSpPr>
        <p:spPr>
          <a:xfrm>
            <a:off x="416991" y="4661192"/>
            <a:ext cx="6681549" cy="429578"/>
          </a:xfrm>
          <a:prstGeom prst="rect">
            <a:avLst/>
          </a:prstGeom>
          <a:noFill/>
          <a:ln/>
        </p:spPr>
        <p:txBody>
          <a:bodyPr wrap="square" lIns="0" tIns="0" rIns="0" bIns="0" rtlCol="0" anchor="t"/>
          <a:lstStyle/>
          <a:p>
            <a:pPr marL="342900" indent="-342900" algn="l">
              <a:lnSpc>
                <a:spcPts val="1650"/>
              </a:lnSpc>
              <a:buSzPct val="100000"/>
              <a:buChar char="•"/>
            </a:pPr>
            <a:r>
              <a:rPr lang="en-US" sz="1400" b="1" dirty="0">
                <a:solidFill>
                  <a:srgbClr val="272525"/>
                </a:solidFill>
                <a:latin typeface="Inter" pitchFamily="34" charset="0"/>
                <a:ea typeface="Inter" pitchFamily="34" charset="-122"/>
                <a:cs typeface="Inter" pitchFamily="34" charset="-120"/>
              </a:rPr>
              <a:t>Preparación de Datos (ETL/ELT):</a:t>
            </a:r>
            <a:r>
              <a:rPr lang="en-US" sz="1400" dirty="0">
                <a:solidFill>
                  <a:srgbClr val="272525"/>
                </a:solidFill>
                <a:latin typeface="Inter" pitchFamily="34" charset="0"/>
                <a:ea typeface="Inter" pitchFamily="34" charset="-122"/>
                <a:cs typeface="Inter" pitchFamily="34" charset="-120"/>
              </a:rPr>
              <a:t> Agregar y transformar grandes volúmenes de datos de múltiples fuentes.</a:t>
            </a:r>
            <a:endParaRPr lang="en-US" sz="1400" dirty="0"/>
          </a:p>
        </p:txBody>
      </p:sp>
      <p:sp>
        <p:nvSpPr>
          <p:cNvPr id="11" name="Text 8"/>
          <p:cNvSpPr/>
          <p:nvPr/>
        </p:nvSpPr>
        <p:spPr>
          <a:xfrm>
            <a:off x="416991" y="5137680"/>
            <a:ext cx="6681549" cy="214789"/>
          </a:xfrm>
          <a:prstGeom prst="rect">
            <a:avLst/>
          </a:prstGeom>
          <a:noFill/>
          <a:ln/>
        </p:spPr>
        <p:txBody>
          <a:bodyPr wrap="none" lIns="0" tIns="0" rIns="0" bIns="0" rtlCol="0" anchor="t"/>
          <a:lstStyle/>
          <a:p>
            <a:pPr marL="342900" indent="-342900" algn="l">
              <a:lnSpc>
                <a:spcPts val="1650"/>
              </a:lnSpc>
              <a:buSzPct val="100000"/>
              <a:buChar char="•"/>
            </a:pPr>
            <a:r>
              <a:rPr lang="en-US" sz="1400" b="1" dirty="0">
                <a:solidFill>
                  <a:srgbClr val="272525"/>
                </a:solidFill>
                <a:latin typeface="Inter" pitchFamily="34" charset="0"/>
                <a:ea typeface="Inter" pitchFamily="34" charset="-122"/>
                <a:cs typeface="Inter" pitchFamily="34" charset="-120"/>
              </a:rPr>
              <a:t>Análisis Exploratorio de Datos (EDA).</a:t>
            </a:r>
            <a:endParaRPr lang="en-US" sz="1400" dirty="0"/>
          </a:p>
        </p:txBody>
      </p:sp>
      <p:sp>
        <p:nvSpPr>
          <p:cNvPr id="12" name="Text 9"/>
          <p:cNvSpPr/>
          <p:nvPr/>
        </p:nvSpPr>
        <p:spPr>
          <a:xfrm>
            <a:off x="416991" y="5399380"/>
            <a:ext cx="6681549" cy="429578"/>
          </a:xfrm>
          <a:prstGeom prst="rect">
            <a:avLst/>
          </a:prstGeom>
          <a:noFill/>
          <a:ln/>
        </p:spPr>
        <p:txBody>
          <a:bodyPr wrap="square" lIns="0" tIns="0" rIns="0" bIns="0" rtlCol="0" anchor="t"/>
          <a:lstStyle/>
          <a:p>
            <a:pPr marL="342900" indent="-342900" algn="l">
              <a:lnSpc>
                <a:spcPts val="1650"/>
              </a:lnSpc>
              <a:buSzPct val="100000"/>
              <a:buChar char="•"/>
            </a:pPr>
            <a:r>
              <a:rPr lang="en-US" sz="1400" b="1" dirty="0">
                <a:solidFill>
                  <a:srgbClr val="272525"/>
                </a:solidFill>
                <a:latin typeface="Inter" pitchFamily="34" charset="0"/>
                <a:ea typeface="Inter" pitchFamily="34" charset="-122"/>
                <a:cs typeface="Inter" pitchFamily="34" charset="-120"/>
              </a:rPr>
              <a:t>Business Intelligence (BI):</a:t>
            </a:r>
            <a:r>
              <a:rPr lang="en-US" sz="1400" dirty="0">
                <a:solidFill>
                  <a:srgbClr val="272525"/>
                </a:solidFill>
                <a:latin typeface="Inter" pitchFamily="34" charset="0"/>
                <a:ea typeface="Inter" pitchFamily="34" charset="-122"/>
                <a:cs typeface="Inter" pitchFamily="34" charset="-120"/>
              </a:rPr>
              <a:t> Dashboards para visualizar resultados y rendimiento de modelos de IA en producción.</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61023" y="440769"/>
            <a:ext cx="4007525" cy="500896"/>
          </a:xfrm>
          <a:prstGeom prst="rect">
            <a:avLst/>
          </a:prstGeom>
          <a:noFill/>
          <a:ln/>
        </p:spPr>
        <p:txBody>
          <a:bodyPr wrap="none" lIns="0" tIns="0" rIns="0" bIns="0" rtlCol="0" anchor="t"/>
          <a:lstStyle/>
          <a:p>
            <a:pPr marL="0" indent="0" algn="l">
              <a:lnSpc>
                <a:spcPts val="3900"/>
              </a:lnSpc>
              <a:buNone/>
            </a:pPr>
            <a:r>
              <a:rPr lang="en-US" sz="3150" b="1" dirty="0">
                <a:solidFill>
                  <a:srgbClr val="000000"/>
                </a:solidFill>
                <a:latin typeface="Inter Bold" pitchFamily="34" charset="0"/>
                <a:ea typeface="Inter Bold" pitchFamily="34" charset="-122"/>
                <a:cs typeface="Inter Bold" pitchFamily="34" charset="-120"/>
              </a:rPr>
              <a:t>Agenda de la Sesión</a:t>
            </a:r>
            <a:endParaRPr lang="en-US" sz="3150" dirty="0"/>
          </a:p>
        </p:txBody>
      </p:sp>
      <p:sp>
        <p:nvSpPr>
          <p:cNvPr id="3" name="Shape 1"/>
          <p:cNvSpPr/>
          <p:nvPr/>
        </p:nvSpPr>
        <p:spPr>
          <a:xfrm>
            <a:off x="561023" y="1262182"/>
            <a:ext cx="360640" cy="360640"/>
          </a:xfrm>
          <a:prstGeom prst="roundRect">
            <a:avLst>
              <a:gd name="adj" fmla="val 18669"/>
            </a:avLst>
          </a:prstGeom>
          <a:solidFill>
            <a:srgbClr val="DADBF1"/>
          </a:solidFill>
          <a:ln w="7620">
            <a:solidFill>
              <a:srgbClr val="C0C1D7"/>
            </a:solidFill>
            <a:prstDash val="solid"/>
          </a:ln>
        </p:spPr>
      </p:sp>
      <p:sp>
        <p:nvSpPr>
          <p:cNvPr id="4" name="Text 2"/>
          <p:cNvSpPr/>
          <p:nvPr/>
        </p:nvSpPr>
        <p:spPr>
          <a:xfrm>
            <a:off x="621090" y="1292185"/>
            <a:ext cx="240387" cy="300514"/>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Inter Bold" pitchFamily="34" charset="0"/>
                <a:ea typeface="Inter Bold" pitchFamily="34" charset="-122"/>
                <a:cs typeface="Inter Bold" pitchFamily="34" charset="-120"/>
              </a:rPr>
              <a:t>1</a:t>
            </a:r>
            <a:endParaRPr lang="en-US" sz="1850" dirty="0"/>
          </a:p>
        </p:txBody>
      </p:sp>
      <p:sp>
        <p:nvSpPr>
          <p:cNvPr id="5" name="Text 3"/>
          <p:cNvSpPr/>
          <p:nvPr/>
        </p:nvSpPr>
        <p:spPr>
          <a:xfrm>
            <a:off x="1081921" y="1317188"/>
            <a:ext cx="2170390" cy="250388"/>
          </a:xfrm>
          <a:prstGeom prst="rect">
            <a:avLst/>
          </a:prstGeom>
          <a:noFill/>
          <a:ln/>
        </p:spPr>
        <p:txBody>
          <a:bodyPr wrap="none" lIns="0" tIns="0" rIns="0" bIns="0" rtlCol="0" anchor="t"/>
          <a:lstStyle/>
          <a:p>
            <a:pPr marL="0" indent="0" algn="l">
              <a:lnSpc>
                <a:spcPts val="1950"/>
              </a:lnSpc>
              <a:buNone/>
            </a:pPr>
            <a:r>
              <a:rPr lang="en-US" b="1" dirty="0">
                <a:solidFill>
                  <a:srgbClr val="272525"/>
                </a:solidFill>
                <a:latin typeface="Inter Bold" pitchFamily="34" charset="0"/>
                <a:ea typeface="Inter Bold" pitchFamily="34" charset="-122"/>
                <a:cs typeface="Inter Bold" pitchFamily="34" charset="-120"/>
              </a:rPr>
              <a:t>Recapitulación Rápida</a:t>
            </a:r>
            <a:endParaRPr lang="en-US" dirty="0"/>
          </a:p>
        </p:txBody>
      </p:sp>
      <p:sp>
        <p:nvSpPr>
          <p:cNvPr id="6" name="Text 4"/>
          <p:cNvSpPr/>
          <p:nvPr/>
        </p:nvSpPr>
        <p:spPr>
          <a:xfrm>
            <a:off x="1081921" y="1663660"/>
            <a:ext cx="12987457" cy="256342"/>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Almacenamiento de Objetos vs. Bloques</a:t>
            </a:r>
            <a:endParaRPr lang="en-US" sz="1600" dirty="0"/>
          </a:p>
        </p:txBody>
      </p:sp>
      <p:sp>
        <p:nvSpPr>
          <p:cNvPr id="7" name="Shape 5"/>
          <p:cNvSpPr/>
          <p:nvPr/>
        </p:nvSpPr>
        <p:spPr>
          <a:xfrm>
            <a:off x="561023" y="2240518"/>
            <a:ext cx="360640" cy="360640"/>
          </a:xfrm>
          <a:prstGeom prst="roundRect">
            <a:avLst>
              <a:gd name="adj" fmla="val 18669"/>
            </a:avLst>
          </a:prstGeom>
          <a:solidFill>
            <a:srgbClr val="DADBF1"/>
          </a:solidFill>
          <a:ln w="7620">
            <a:solidFill>
              <a:srgbClr val="C0C1D7"/>
            </a:solidFill>
            <a:prstDash val="solid"/>
          </a:ln>
        </p:spPr>
      </p:sp>
      <p:sp>
        <p:nvSpPr>
          <p:cNvPr id="8" name="Text 6"/>
          <p:cNvSpPr/>
          <p:nvPr/>
        </p:nvSpPr>
        <p:spPr>
          <a:xfrm>
            <a:off x="621090" y="2270522"/>
            <a:ext cx="240387" cy="300514"/>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Inter Bold" pitchFamily="34" charset="0"/>
                <a:ea typeface="Inter Bold" pitchFamily="34" charset="-122"/>
                <a:cs typeface="Inter Bold" pitchFamily="34" charset="-120"/>
              </a:rPr>
              <a:t>2</a:t>
            </a:r>
            <a:endParaRPr lang="en-US" sz="1850" dirty="0"/>
          </a:p>
        </p:txBody>
      </p:sp>
      <p:sp>
        <p:nvSpPr>
          <p:cNvPr id="9" name="Text 7"/>
          <p:cNvSpPr/>
          <p:nvPr/>
        </p:nvSpPr>
        <p:spPr>
          <a:xfrm>
            <a:off x="1081921" y="2295525"/>
            <a:ext cx="4681776" cy="250388"/>
          </a:xfrm>
          <a:prstGeom prst="rect">
            <a:avLst/>
          </a:prstGeom>
          <a:noFill/>
          <a:ln/>
        </p:spPr>
        <p:txBody>
          <a:bodyPr wrap="none" lIns="0" tIns="0" rIns="0" bIns="0" rtlCol="0" anchor="t"/>
          <a:lstStyle/>
          <a:p>
            <a:pPr marL="0" indent="0" algn="l">
              <a:lnSpc>
                <a:spcPts val="1950"/>
              </a:lnSpc>
              <a:buNone/>
            </a:pPr>
            <a:r>
              <a:rPr lang="en-US" b="1" dirty="0">
                <a:solidFill>
                  <a:srgbClr val="272525"/>
                </a:solidFill>
                <a:latin typeface="Inter Bold" pitchFamily="34" charset="0"/>
                <a:ea typeface="Inter Bold" pitchFamily="34" charset="-122"/>
                <a:cs typeface="Inter Bold" pitchFamily="34" charset="-120"/>
              </a:rPr>
              <a:t>Almacenamiento de Ficheros Compartido (NAS)</a:t>
            </a:r>
            <a:endParaRPr lang="en-US" dirty="0"/>
          </a:p>
        </p:txBody>
      </p:sp>
      <p:sp>
        <p:nvSpPr>
          <p:cNvPr id="10" name="Text 8"/>
          <p:cNvSpPr/>
          <p:nvPr/>
        </p:nvSpPr>
        <p:spPr>
          <a:xfrm>
            <a:off x="1081921" y="2641997"/>
            <a:ext cx="12987457" cy="256342"/>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El "disco duro" en la red para equipos de IA</a:t>
            </a:r>
            <a:endParaRPr lang="en-US" sz="1600" dirty="0"/>
          </a:p>
        </p:txBody>
      </p:sp>
      <p:sp>
        <p:nvSpPr>
          <p:cNvPr id="11" name="Shape 9"/>
          <p:cNvSpPr/>
          <p:nvPr/>
        </p:nvSpPr>
        <p:spPr>
          <a:xfrm>
            <a:off x="561023" y="3218855"/>
            <a:ext cx="360640" cy="360640"/>
          </a:xfrm>
          <a:prstGeom prst="roundRect">
            <a:avLst>
              <a:gd name="adj" fmla="val 18669"/>
            </a:avLst>
          </a:prstGeom>
          <a:solidFill>
            <a:srgbClr val="DADBF1"/>
          </a:solidFill>
          <a:ln w="7620">
            <a:solidFill>
              <a:srgbClr val="C0C1D7"/>
            </a:solidFill>
            <a:prstDash val="solid"/>
          </a:ln>
        </p:spPr>
      </p:sp>
      <p:sp>
        <p:nvSpPr>
          <p:cNvPr id="12" name="Text 10"/>
          <p:cNvSpPr/>
          <p:nvPr/>
        </p:nvSpPr>
        <p:spPr>
          <a:xfrm>
            <a:off x="621090" y="3248858"/>
            <a:ext cx="240387" cy="300514"/>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Inter Bold" pitchFamily="34" charset="0"/>
                <a:ea typeface="Inter Bold" pitchFamily="34" charset="-122"/>
                <a:cs typeface="Inter Bold" pitchFamily="34" charset="-120"/>
              </a:rPr>
              <a:t>3</a:t>
            </a:r>
            <a:endParaRPr lang="en-US" sz="1850" dirty="0"/>
          </a:p>
        </p:txBody>
      </p:sp>
      <p:sp>
        <p:nvSpPr>
          <p:cNvPr id="13" name="Text 11"/>
          <p:cNvSpPr/>
          <p:nvPr/>
        </p:nvSpPr>
        <p:spPr>
          <a:xfrm>
            <a:off x="1081921" y="3273862"/>
            <a:ext cx="3386376" cy="250388"/>
          </a:xfrm>
          <a:prstGeom prst="rect">
            <a:avLst/>
          </a:prstGeom>
          <a:noFill/>
          <a:ln/>
        </p:spPr>
        <p:txBody>
          <a:bodyPr wrap="none" lIns="0" tIns="0" rIns="0" bIns="0" rtlCol="0" anchor="t"/>
          <a:lstStyle/>
          <a:p>
            <a:pPr marL="0" indent="0" algn="l">
              <a:lnSpc>
                <a:spcPts val="1950"/>
              </a:lnSpc>
              <a:buNone/>
            </a:pPr>
            <a:r>
              <a:rPr lang="en-US" b="1" dirty="0">
                <a:solidFill>
                  <a:srgbClr val="272525"/>
                </a:solidFill>
                <a:latin typeface="Inter Bold" pitchFamily="34" charset="0"/>
                <a:ea typeface="Inter Bold" pitchFamily="34" charset="-122"/>
                <a:cs typeface="Inter Bold" pitchFamily="34" charset="-120"/>
              </a:rPr>
              <a:t>Bases de Datos Relacionales (SQL)</a:t>
            </a:r>
            <a:endParaRPr lang="en-US" dirty="0"/>
          </a:p>
        </p:txBody>
      </p:sp>
      <p:sp>
        <p:nvSpPr>
          <p:cNvPr id="14" name="Text 12"/>
          <p:cNvSpPr/>
          <p:nvPr/>
        </p:nvSpPr>
        <p:spPr>
          <a:xfrm>
            <a:off x="1081921" y="3620333"/>
            <a:ext cx="12987457" cy="256342"/>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La base para metadatos y datos estructurados</a:t>
            </a:r>
            <a:endParaRPr lang="en-US" sz="1600" dirty="0"/>
          </a:p>
        </p:txBody>
      </p:sp>
      <p:sp>
        <p:nvSpPr>
          <p:cNvPr id="15" name="Shape 13"/>
          <p:cNvSpPr/>
          <p:nvPr/>
        </p:nvSpPr>
        <p:spPr>
          <a:xfrm>
            <a:off x="561023" y="4197191"/>
            <a:ext cx="360640" cy="360640"/>
          </a:xfrm>
          <a:prstGeom prst="roundRect">
            <a:avLst>
              <a:gd name="adj" fmla="val 18669"/>
            </a:avLst>
          </a:prstGeom>
          <a:solidFill>
            <a:srgbClr val="DADBF1"/>
          </a:solidFill>
          <a:ln w="7620">
            <a:solidFill>
              <a:srgbClr val="C0C1D7"/>
            </a:solidFill>
            <a:prstDash val="solid"/>
          </a:ln>
        </p:spPr>
      </p:sp>
      <p:sp>
        <p:nvSpPr>
          <p:cNvPr id="16" name="Text 14"/>
          <p:cNvSpPr/>
          <p:nvPr/>
        </p:nvSpPr>
        <p:spPr>
          <a:xfrm>
            <a:off x="621090" y="4227195"/>
            <a:ext cx="240387" cy="300514"/>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Inter Bold" pitchFamily="34" charset="0"/>
                <a:ea typeface="Inter Bold" pitchFamily="34" charset="-122"/>
                <a:cs typeface="Inter Bold" pitchFamily="34" charset="-120"/>
              </a:rPr>
              <a:t>4</a:t>
            </a:r>
            <a:endParaRPr lang="en-US" sz="1850" dirty="0"/>
          </a:p>
        </p:txBody>
      </p:sp>
      <p:sp>
        <p:nvSpPr>
          <p:cNvPr id="17" name="Text 15"/>
          <p:cNvSpPr/>
          <p:nvPr/>
        </p:nvSpPr>
        <p:spPr>
          <a:xfrm>
            <a:off x="1081921" y="4252198"/>
            <a:ext cx="2003703" cy="250388"/>
          </a:xfrm>
          <a:prstGeom prst="rect">
            <a:avLst/>
          </a:prstGeom>
          <a:noFill/>
          <a:ln/>
        </p:spPr>
        <p:txBody>
          <a:bodyPr wrap="none" lIns="0" tIns="0" rIns="0" bIns="0" rtlCol="0" anchor="t"/>
          <a:lstStyle/>
          <a:p>
            <a:pPr marL="0" indent="0" algn="l">
              <a:lnSpc>
                <a:spcPts val="1950"/>
              </a:lnSpc>
              <a:buNone/>
            </a:pPr>
            <a:r>
              <a:rPr lang="en-US" b="1" dirty="0">
                <a:solidFill>
                  <a:srgbClr val="272525"/>
                </a:solidFill>
                <a:latin typeface="Inter Bold" pitchFamily="34" charset="0"/>
                <a:ea typeface="Inter Bold" pitchFamily="34" charset="-122"/>
                <a:cs typeface="Inter Bold" pitchFamily="34" charset="-120"/>
              </a:rPr>
              <a:t>El Universo NoSQL</a:t>
            </a:r>
            <a:endParaRPr lang="en-US" dirty="0"/>
          </a:p>
        </p:txBody>
      </p:sp>
      <p:sp>
        <p:nvSpPr>
          <p:cNvPr id="18" name="Text 16"/>
          <p:cNvSpPr/>
          <p:nvPr/>
        </p:nvSpPr>
        <p:spPr>
          <a:xfrm>
            <a:off x="1081921" y="4598670"/>
            <a:ext cx="12987457" cy="256342"/>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Flexibilidad y escala para datos de IA modernos</a:t>
            </a:r>
            <a:endParaRPr lang="en-US" sz="1600" dirty="0"/>
          </a:p>
        </p:txBody>
      </p:sp>
      <p:sp>
        <p:nvSpPr>
          <p:cNvPr id="19" name="Shape 17"/>
          <p:cNvSpPr/>
          <p:nvPr/>
        </p:nvSpPr>
        <p:spPr>
          <a:xfrm>
            <a:off x="561023" y="5175528"/>
            <a:ext cx="360640" cy="360640"/>
          </a:xfrm>
          <a:prstGeom prst="roundRect">
            <a:avLst>
              <a:gd name="adj" fmla="val 18669"/>
            </a:avLst>
          </a:prstGeom>
          <a:solidFill>
            <a:srgbClr val="DADBF1"/>
          </a:solidFill>
          <a:ln w="7620">
            <a:solidFill>
              <a:srgbClr val="C0C1D7"/>
            </a:solidFill>
            <a:prstDash val="solid"/>
          </a:ln>
        </p:spPr>
      </p:sp>
      <p:sp>
        <p:nvSpPr>
          <p:cNvPr id="20" name="Text 18"/>
          <p:cNvSpPr/>
          <p:nvPr/>
        </p:nvSpPr>
        <p:spPr>
          <a:xfrm>
            <a:off x="621090" y="5205532"/>
            <a:ext cx="240387" cy="300514"/>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Inter Bold" pitchFamily="34" charset="0"/>
                <a:ea typeface="Inter Bold" pitchFamily="34" charset="-122"/>
                <a:cs typeface="Inter Bold" pitchFamily="34" charset="-120"/>
              </a:rPr>
              <a:t>5</a:t>
            </a:r>
            <a:endParaRPr lang="en-US" sz="1850" dirty="0"/>
          </a:p>
        </p:txBody>
      </p:sp>
      <p:sp>
        <p:nvSpPr>
          <p:cNvPr id="21" name="Text 19"/>
          <p:cNvSpPr/>
          <p:nvPr/>
        </p:nvSpPr>
        <p:spPr>
          <a:xfrm>
            <a:off x="1081921" y="5230535"/>
            <a:ext cx="2205633" cy="250388"/>
          </a:xfrm>
          <a:prstGeom prst="rect">
            <a:avLst/>
          </a:prstGeom>
          <a:noFill/>
          <a:ln/>
        </p:spPr>
        <p:txBody>
          <a:bodyPr wrap="none" lIns="0" tIns="0" rIns="0" bIns="0" rtlCol="0" anchor="t"/>
          <a:lstStyle/>
          <a:p>
            <a:pPr marL="0" indent="0" algn="l">
              <a:lnSpc>
                <a:spcPts val="1950"/>
              </a:lnSpc>
              <a:buNone/>
            </a:pPr>
            <a:r>
              <a:rPr lang="en-US" b="1" dirty="0">
                <a:solidFill>
                  <a:srgbClr val="272525"/>
                </a:solidFill>
                <a:latin typeface="Inter Bold" pitchFamily="34" charset="0"/>
                <a:ea typeface="Inter Bold" pitchFamily="34" charset="-122"/>
                <a:cs typeface="Inter Bold" pitchFamily="34" charset="-120"/>
              </a:rPr>
              <a:t>Plataformas Analíticas</a:t>
            </a:r>
            <a:endParaRPr lang="en-US" dirty="0"/>
          </a:p>
        </p:txBody>
      </p:sp>
      <p:sp>
        <p:nvSpPr>
          <p:cNvPr id="22" name="Text 20"/>
          <p:cNvSpPr/>
          <p:nvPr/>
        </p:nvSpPr>
        <p:spPr>
          <a:xfrm>
            <a:off x="1081921" y="5577007"/>
            <a:ext cx="12987457" cy="256342"/>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Data Warehouses y Data Lakes</a:t>
            </a:r>
            <a:endParaRPr lang="en-US" sz="1600" dirty="0"/>
          </a:p>
        </p:txBody>
      </p:sp>
      <p:sp>
        <p:nvSpPr>
          <p:cNvPr id="23" name="Shape 21"/>
          <p:cNvSpPr/>
          <p:nvPr/>
        </p:nvSpPr>
        <p:spPr>
          <a:xfrm>
            <a:off x="561023" y="6153864"/>
            <a:ext cx="360640" cy="360640"/>
          </a:xfrm>
          <a:prstGeom prst="roundRect">
            <a:avLst>
              <a:gd name="adj" fmla="val 18669"/>
            </a:avLst>
          </a:prstGeom>
          <a:solidFill>
            <a:srgbClr val="DADBF1"/>
          </a:solidFill>
          <a:ln w="7620">
            <a:solidFill>
              <a:srgbClr val="C0C1D7"/>
            </a:solidFill>
            <a:prstDash val="solid"/>
          </a:ln>
        </p:spPr>
      </p:sp>
      <p:sp>
        <p:nvSpPr>
          <p:cNvPr id="24" name="Text 22"/>
          <p:cNvSpPr/>
          <p:nvPr/>
        </p:nvSpPr>
        <p:spPr>
          <a:xfrm>
            <a:off x="621090" y="6183868"/>
            <a:ext cx="240387" cy="300514"/>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Inter Bold" pitchFamily="34" charset="0"/>
                <a:ea typeface="Inter Bold" pitchFamily="34" charset="-122"/>
                <a:cs typeface="Inter Bold" pitchFamily="34" charset="-120"/>
              </a:rPr>
              <a:t>6</a:t>
            </a:r>
            <a:endParaRPr lang="en-US" sz="1850" dirty="0"/>
          </a:p>
        </p:txBody>
      </p:sp>
      <p:sp>
        <p:nvSpPr>
          <p:cNvPr id="25" name="Text 23"/>
          <p:cNvSpPr/>
          <p:nvPr/>
        </p:nvSpPr>
        <p:spPr>
          <a:xfrm>
            <a:off x="1081921" y="6208871"/>
            <a:ext cx="2567345" cy="250388"/>
          </a:xfrm>
          <a:prstGeom prst="rect">
            <a:avLst/>
          </a:prstGeom>
          <a:noFill/>
          <a:ln/>
        </p:spPr>
        <p:txBody>
          <a:bodyPr wrap="none" lIns="0" tIns="0" rIns="0" bIns="0" rtlCol="0" anchor="t"/>
          <a:lstStyle/>
          <a:p>
            <a:pPr marL="0" indent="0" algn="l">
              <a:lnSpc>
                <a:spcPts val="1950"/>
              </a:lnSpc>
              <a:buNone/>
            </a:pPr>
            <a:r>
              <a:rPr lang="en-US" b="1" dirty="0">
                <a:solidFill>
                  <a:srgbClr val="272525"/>
                </a:solidFill>
                <a:latin typeface="Inter Bold" pitchFamily="34" charset="0"/>
                <a:ea typeface="Inter Bold" pitchFamily="34" charset="-122"/>
                <a:cs typeface="Inter Bold" pitchFamily="34" charset="-120"/>
              </a:rPr>
              <a:t>El Ecosistema Multi-Cloud</a:t>
            </a:r>
            <a:endParaRPr lang="en-US" dirty="0"/>
          </a:p>
        </p:txBody>
      </p:sp>
      <p:sp>
        <p:nvSpPr>
          <p:cNvPr id="26" name="Text 24"/>
          <p:cNvSpPr/>
          <p:nvPr/>
        </p:nvSpPr>
        <p:spPr>
          <a:xfrm>
            <a:off x="1081921" y="6555343"/>
            <a:ext cx="12987457" cy="256342"/>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Comparativa AWS vs. GCP vs. Azure</a:t>
            </a:r>
            <a:endParaRPr lang="en-US" sz="1600" dirty="0"/>
          </a:p>
        </p:txBody>
      </p:sp>
      <p:sp>
        <p:nvSpPr>
          <p:cNvPr id="27" name="Shape 25"/>
          <p:cNvSpPr/>
          <p:nvPr/>
        </p:nvSpPr>
        <p:spPr>
          <a:xfrm>
            <a:off x="561023" y="7132201"/>
            <a:ext cx="360640" cy="360640"/>
          </a:xfrm>
          <a:prstGeom prst="roundRect">
            <a:avLst>
              <a:gd name="adj" fmla="val 18669"/>
            </a:avLst>
          </a:prstGeom>
          <a:solidFill>
            <a:srgbClr val="DADBF1"/>
          </a:solidFill>
          <a:ln w="7620">
            <a:solidFill>
              <a:srgbClr val="C0C1D7"/>
            </a:solidFill>
            <a:prstDash val="solid"/>
          </a:ln>
        </p:spPr>
      </p:sp>
      <p:sp>
        <p:nvSpPr>
          <p:cNvPr id="28" name="Text 26"/>
          <p:cNvSpPr/>
          <p:nvPr/>
        </p:nvSpPr>
        <p:spPr>
          <a:xfrm>
            <a:off x="621090" y="7162205"/>
            <a:ext cx="240387" cy="300514"/>
          </a:xfrm>
          <a:prstGeom prst="rect">
            <a:avLst/>
          </a:prstGeom>
          <a:noFill/>
          <a:ln/>
        </p:spPr>
        <p:txBody>
          <a:bodyPr wrap="none" lIns="0" tIns="0" rIns="0" bIns="0" rtlCol="0" anchor="t"/>
          <a:lstStyle/>
          <a:p>
            <a:pPr marL="0" indent="0" algn="ctr">
              <a:lnSpc>
                <a:spcPts val="1850"/>
              </a:lnSpc>
              <a:buNone/>
            </a:pPr>
            <a:r>
              <a:rPr lang="en-US" sz="1850" b="1" dirty="0">
                <a:solidFill>
                  <a:srgbClr val="272525"/>
                </a:solidFill>
                <a:latin typeface="Inter Bold" pitchFamily="34" charset="0"/>
                <a:ea typeface="Inter Bold" pitchFamily="34" charset="-122"/>
                <a:cs typeface="Inter Bold" pitchFamily="34" charset="-120"/>
              </a:rPr>
              <a:t>7</a:t>
            </a:r>
            <a:endParaRPr lang="en-US" sz="1850" dirty="0"/>
          </a:p>
        </p:txBody>
      </p:sp>
      <p:sp>
        <p:nvSpPr>
          <p:cNvPr id="29" name="Text 27"/>
          <p:cNvSpPr/>
          <p:nvPr/>
        </p:nvSpPr>
        <p:spPr>
          <a:xfrm>
            <a:off x="1081921" y="7187208"/>
            <a:ext cx="3143845" cy="250388"/>
          </a:xfrm>
          <a:prstGeom prst="rect">
            <a:avLst/>
          </a:prstGeom>
          <a:noFill/>
          <a:ln/>
        </p:spPr>
        <p:txBody>
          <a:bodyPr wrap="none" lIns="0" tIns="0" rIns="0" bIns="0" rtlCol="0" anchor="t"/>
          <a:lstStyle/>
          <a:p>
            <a:pPr marL="0" indent="0" algn="l">
              <a:lnSpc>
                <a:spcPts val="1950"/>
              </a:lnSpc>
              <a:buNone/>
            </a:pPr>
            <a:r>
              <a:rPr lang="en-US" b="1" dirty="0">
                <a:solidFill>
                  <a:srgbClr val="272525"/>
                </a:solidFill>
                <a:latin typeface="Inter Bold" pitchFamily="34" charset="0"/>
                <a:ea typeface="Inter Bold" pitchFamily="34" charset="-122"/>
                <a:cs typeface="Inter Bold" pitchFamily="34" charset="-120"/>
              </a:rPr>
              <a:t>Síntesis y Criterios de Selección</a:t>
            </a:r>
            <a:endParaRPr lang="en-US" dirty="0"/>
          </a:p>
        </p:txBody>
      </p:sp>
      <p:sp>
        <p:nvSpPr>
          <p:cNvPr id="30" name="Text 28"/>
          <p:cNvSpPr/>
          <p:nvPr/>
        </p:nvSpPr>
        <p:spPr>
          <a:xfrm>
            <a:off x="1081921" y="7533680"/>
            <a:ext cx="12987457" cy="256342"/>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¿Cómo elegir la herramienta correcta?</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489823" y="384810"/>
            <a:ext cx="5355907" cy="437317"/>
          </a:xfrm>
          <a:prstGeom prst="rect">
            <a:avLst/>
          </a:prstGeom>
          <a:noFill/>
          <a:ln/>
        </p:spPr>
        <p:txBody>
          <a:bodyPr wrap="none" lIns="0" tIns="0" rIns="0" bIns="0" rtlCol="0" anchor="t"/>
          <a:lstStyle/>
          <a:p>
            <a:pPr marL="0" indent="0" algn="l">
              <a:lnSpc>
                <a:spcPts val="3400"/>
              </a:lnSpc>
              <a:buNone/>
            </a:pPr>
            <a:r>
              <a:rPr lang="en-US" sz="2750" b="1" dirty="0">
                <a:solidFill>
                  <a:srgbClr val="000000"/>
                </a:solidFill>
                <a:latin typeface="Inter Bold" pitchFamily="34" charset="0"/>
                <a:ea typeface="Inter Bold" pitchFamily="34" charset="-122"/>
                <a:cs typeface="Inter Bold" pitchFamily="34" charset="-120"/>
              </a:rPr>
              <a:t>AWS en Foco: Amazon Redshift</a:t>
            </a:r>
            <a:endParaRPr lang="en-US" sz="2750" dirty="0"/>
          </a:p>
        </p:txBody>
      </p:sp>
      <p:sp>
        <p:nvSpPr>
          <p:cNvPr id="3" name="Text 1"/>
          <p:cNvSpPr/>
          <p:nvPr/>
        </p:nvSpPr>
        <p:spPr>
          <a:xfrm>
            <a:off x="489823" y="1171932"/>
            <a:ext cx="2099429" cy="262295"/>
          </a:xfrm>
          <a:prstGeom prst="rect">
            <a:avLst/>
          </a:prstGeom>
          <a:noFill/>
          <a:ln/>
        </p:spPr>
        <p:txBody>
          <a:bodyPr wrap="none" lIns="0" tIns="0" rIns="0" bIns="0" rtlCol="0" anchor="t"/>
          <a:lstStyle/>
          <a:p>
            <a:pPr marL="0" indent="0" algn="l">
              <a:lnSpc>
                <a:spcPts val="2050"/>
              </a:lnSpc>
              <a:buNone/>
            </a:pPr>
            <a:r>
              <a:rPr lang="en-US" sz="2400" b="1" dirty="0">
                <a:solidFill>
                  <a:srgbClr val="4950BC"/>
                </a:solidFill>
                <a:latin typeface="Inter Bold" pitchFamily="34" charset="0"/>
                <a:ea typeface="Inter Bold" pitchFamily="34" charset="-122"/>
                <a:cs typeface="Inter Bold" pitchFamily="34" charset="-120"/>
              </a:rPr>
              <a:t>¿Qué es?</a:t>
            </a:r>
            <a:endParaRPr lang="en-US" sz="2400" dirty="0"/>
          </a:p>
        </p:txBody>
      </p:sp>
      <p:sp>
        <p:nvSpPr>
          <p:cNvPr id="4" name="Text 2"/>
          <p:cNvSpPr/>
          <p:nvPr/>
        </p:nvSpPr>
        <p:spPr>
          <a:xfrm>
            <a:off x="489823" y="1574125"/>
            <a:ext cx="6654641" cy="223957"/>
          </a:xfrm>
          <a:prstGeom prst="rect">
            <a:avLst/>
          </a:prstGeom>
          <a:noFill/>
          <a:ln/>
        </p:spPr>
        <p:txBody>
          <a:bodyPr wrap="none" lIns="0" tIns="0" rIns="0" bIns="0" rtlCol="0" anchor="t"/>
          <a:lstStyle/>
          <a:p>
            <a:pPr marL="0" indent="0" algn="l">
              <a:lnSpc>
                <a:spcPts val="1750"/>
              </a:lnSpc>
              <a:buNone/>
            </a:pPr>
            <a:r>
              <a:rPr lang="en-US" sz="1600" dirty="0">
                <a:solidFill>
                  <a:srgbClr val="272525"/>
                </a:solidFill>
                <a:latin typeface="Inter" pitchFamily="34" charset="0"/>
                <a:ea typeface="Inter" pitchFamily="34" charset="-122"/>
                <a:cs typeface="Inter" pitchFamily="34" charset="-120"/>
              </a:rPr>
              <a:t>El servicio de Data Warehouse totalmente gestionado, petabyte-scale, de AWS.</a:t>
            </a:r>
            <a:endParaRPr lang="en-US" sz="1600" dirty="0"/>
          </a:p>
        </p:txBody>
      </p:sp>
      <p:sp>
        <p:nvSpPr>
          <p:cNvPr id="5" name="Text 3"/>
          <p:cNvSpPr/>
          <p:nvPr/>
        </p:nvSpPr>
        <p:spPr>
          <a:xfrm>
            <a:off x="489823" y="1923931"/>
            <a:ext cx="6654641" cy="223957"/>
          </a:xfrm>
          <a:prstGeom prst="rect">
            <a:avLst/>
          </a:prstGeom>
          <a:noFill/>
          <a:ln/>
        </p:spPr>
        <p:txBody>
          <a:bodyPr wrap="none" lIns="0" tIns="0" rIns="0" bIns="0" rtlCol="0" anchor="t"/>
          <a:lstStyle/>
          <a:p>
            <a:pPr marL="0" indent="0" algn="l">
              <a:lnSpc>
                <a:spcPts val="1750"/>
              </a:lnSpc>
              <a:buNone/>
            </a:pPr>
            <a:r>
              <a:rPr lang="en-US" sz="1600" b="1" dirty="0">
                <a:solidFill>
                  <a:srgbClr val="272525"/>
                </a:solidFill>
                <a:latin typeface="Inter" pitchFamily="34" charset="0"/>
                <a:ea typeface="Inter" pitchFamily="34" charset="-122"/>
                <a:cs typeface="Inter" pitchFamily="34" charset="-120"/>
              </a:rPr>
              <a:t>Basado en:</a:t>
            </a:r>
            <a:r>
              <a:rPr lang="en-US" sz="1600" dirty="0">
                <a:solidFill>
                  <a:srgbClr val="272525"/>
                </a:solidFill>
                <a:latin typeface="Inter" pitchFamily="34" charset="0"/>
                <a:ea typeface="Inter" pitchFamily="34" charset="-122"/>
                <a:cs typeface="Inter" pitchFamily="34" charset="-120"/>
              </a:rPr>
              <a:t> PostgreSQL, por lo que muchas herramientas de BI y SQL son compatibles.</a:t>
            </a:r>
            <a:endParaRPr lang="en-US" sz="1600" dirty="0"/>
          </a:p>
        </p:txBody>
      </p:sp>
      <p:sp>
        <p:nvSpPr>
          <p:cNvPr id="6" name="Text 4"/>
          <p:cNvSpPr/>
          <p:nvPr/>
        </p:nvSpPr>
        <p:spPr>
          <a:xfrm>
            <a:off x="489823" y="2287786"/>
            <a:ext cx="2191941" cy="262295"/>
          </a:xfrm>
          <a:prstGeom prst="rect">
            <a:avLst/>
          </a:prstGeom>
          <a:noFill/>
          <a:ln/>
        </p:spPr>
        <p:txBody>
          <a:bodyPr wrap="none" lIns="0" tIns="0" rIns="0" bIns="0" rtlCol="0" anchor="t"/>
          <a:lstStyle/>
          <a:p>
            <a:pPr marL="0" indent="0" algn="l">
              <a:lnSpc>
                <a:spcPts val="2050"/>
              </a:lnSpc>
              <a:buNone/>
            </a:pPr>
            <a:r>
              <a:rPr lang="en-US" sz="2400" b="1" dirty="0">
                <a:solidFill>
                  <a:srgbClr val="4950BC"/>
                </a:solidFill>
                <a:latin typeface="Inter Bold" pitchFamily="34" charset="0"/>
                <a:ea typeface="Inter Bold" pitchFamily="34" charset="-122"/>
                <a:cs typeface="Inter Bold" pitchFamily="34" charset="-120"/>
              </a:rPr>
              <a:t>Características Clave</a:t>
            </a:r>
            <a:endParaRPr lang="en-US" sz="2400" dirty="0"/>
          </a:p>
        </p:txBody>
      </p:sp>
      <p:sp>
        <p:nvSpPr>
          <p:cNvPr id="7" name="Text 5"/>
          <p:cNvSpPr/>
          <p:nvPr/>
        </p:nvSpPr>
        <p:spPr>
          <a:xfrm>
            <a:off x="489823" y="2689979"/>
            <a:ext cx="6654641" cy="223957"/>
          </a:xfrm>
          <a:prstGeom prst="rect">
            <a:avLst/>
          </a:prstGeom>
          <a:noFill/>
          <a:ln/>
        </p:spPr>
        <p:txBody>
          <a:bodyPr wrap="none" lIns="0" tIns="0" rIns="0" bIns="0" rtlCol="0" anchor="t"/>
          <a:lstStyle/>
          <a:p>
            <a:pPr marL="342900" indent="-342900" algn="l">
              <a:lnSpc>
                <a:spcPts val="1750"/>
              </a:lnSpc>
              <a:buSzPct val="100000"/>
              <a:buChar char="•"/>
            </a:pPr>
            <a:r>
              <a:rPr lang="en-US" sz="1600" b="1" dirty="0">
                <a:solidFill>
                  <a:srgbClr val="272525"/>
                </a:solidFill>
                <a:latin typeface="Inter" pitchFamily="34" charset="0"/>
                <a:ea typeface="Inter" pitchFamily="34" charset="-122"/>
                <a:cs typeface="Inter" pitchFamily="34" charset="-120"/>
              </a:rPr>
              <a:t>Arquitectura MPP</a:t>
            </a:r>
            <a:r>
              <a:rPr lang="en-US" sz="1600" dirty="0">
                <a:solidFill>
                  <a:srgbClr val="272525"/>
                </a:solidFill>
                <a:latin typeface="Inter" pitchFamily="34" charset="0"/>
                <a:ea typeface="Inter" pitchFamily="34" charset="-122"/>
                <a:cs typeface="Inter" pitchFamily="34" charset="-120"/>
              </a:rPr>
              <a:t> para un rendimiento de consulta excelente.</a:t>
            </a:r>
            <a:endParaRPr lang="en-US" sz="1600" dirty="0"/>
          </a:p>
        </p:txBody>
      </p:sp>
      <p:sp>
        <p:nvSpPr>
          <p:cNvPr id="8" name="Text 6"/>
          <p:cNvSpPr/>
          <p:nvPr/>
        </p:nvSpPr>
        <p:spPr>
          <a:xfrm>
            <a:off x="489823" y="2962870"/>
            <a:ext cx="6654641" cy="223957"/>
          </a:xfrm>
          <a:prstGeom prst="rect">
            <a:avLst/>
          </a:prstGeom>
          <a:noFill/>
          <a:ln/>
        </p:spPr>
        <p:txBody>
          <a:bodyPr wrap="none" lIns="0" tIns="0" rIns="0" bIns="0" rtlCol="0" anchor="t"/>
          <a:lstStyle/>
          <a:p>
            <a:pPr marL="342900" indent="-342900" algn="l">
              <a:lnSpc>
                <a:spcPts val="1750"/>
              </a:lnSpc>
              <a:buSzPct val="100000"/>
              <a:buChar char="•"/>
            </a:pPr>
            <a:r>
              <a:rPr lang="en-US" sz="1600" b="1" dirty="0">
                <a:solidFill>
                  <a:srgbClr val="272525"/>
                </a:solidFill>
                <a:latin typeface="Inter" pitchFamily="34" charset="0"/>
                <a:ea typeface="Inter" pitchFamily="34" charset="-122"/>
                <a:cs typeface="Inter" pitchFamily="34" charset="-120"/>
              </a:rPr>
              <a:t>Escalabilidad:</a:t>
            </a:r>
            <a:r>
              <a:rPr lang="en-US" sz="1600" dirty="0">
                <a:solidFill>
                  <a:srgbClr val="272525"/>
                </a:solidFill>
                <a:latin typeface="Inter" pitchFamily="34" charset="0"/>
                <a:ea typeface="Inter" pitchFamily="34" charset="-122"/>
                <a:cs typeface="Inter" pitchFamily="34" charset="-120"/>
              </a:rPr>
              <a:t> Se puede escalar el clúster añadiendo o quitando nodos en minutos.</a:t>
            </a:r>
            <a:endParaRPr lang="en-US" sz="1600" dirty="0"/>
          </a:p>
        </p:txBody>
      </p:sp>
      <p:sp>
        <p:nvSpPr>
          <p:cNvPr id="9" name="Text 7"/>
          <p:cNvSpPr/>
          <p:nvPr/>
        </p:nvSpPr>
        <p:spPr>
          <a:xfrm>
            <a:off x="489823" y="3235762"/>
            <a:ext cx="6654641" cy="447913"/>
          </a:xfrm>
          <a:prstGeom prst="rect">
            <a:avLst/>
          </a:prstGeom>
          <a:noFill/>
          <a:ln/>
        </p:spPr>
        <p:txBody>
          <a:bodyPr wrap="square" lIns="0" tIns="0" rIns="0" bIns="0" rtlCol="0" anchor="t"/>
          <a:lstStyle/>
          <a:p>
            <a:pPr marL="342900" indent="-342900" algn="l">
              <a:lnSpc>
                <a:spcPts val="1750"/>
              </a:lnSpc>
              <a:buSzPct val="100000"/>
              <a:buChar char="•"/>
            </a:pPr>
            <a:r>
              <a:rPr lang="en-US" sz="1600" b="1" dirty="0">
                <a:solidFill>
                  <a:srgbClr val="272525"/>
                </a:solidFill>
                <a:latin typeface="Inter" pitchFamily="34" charset="0"/>
                <a:ea typeface="Inter" pitchFamily="34" charset="-122"/>
                <a:cs typeface="Inter" pitchFamily="34" charset="-120"/>
              </a:rPr>
              <a:t>Redshift Spectrum:</a:t>
            </a:r>
            <a:r>
              <a:rPr lang="en-US" sz="1600" dirty="0">
                <a:solidFill>
                  <a:srgbClr val="272525"/>
                </a:solidFill>
                <a:latin typeface="Inter" pitchFamily="34" charset="0"/>
                <a:ea typeface="Inter" pitchFamily="34" charset="-122"/>
                <a:cs typeface="Inter" pitchFamily="34" charset="-120"/>
              </a:rPr>
              <a:t> Ejecuta consultas SQL directamente sobre datos en S3 sin cargarlos primero en Redshift.</a:t>
            </a:r>
            <a:endParaRPr lang="en-US" sz="1600" dirty="0"/>
          </a:p>
        </p:txBody>
      </p:sp>
      <p:pic>
        <p:nvPicPr>
          <p:cNvPr id="10" name="Image 0" descr="preencoded.png"/>
          <p:cNvPicPr>
            <a:picLocks noChangeAspect="1"/>
          </p:cNvPicPr>
          <p:nvPr/>
        </p:nvPicPr>
        <p:blipFill>
          <a:blip r:embed="rId3"/>
          <a:stretch>
            <a:fillRect/>
          </a:stretch>
        </p:blipFill>
        <p:spPr>
          <a:xfrm>
            <a:off x="7493556" y="1189434"/>
            <a:ext cx="6654641" cy="6654641"/>
          </a:xfrm>
          <a:prstGeom prst="rect">
            <a:avLst/>
          </a:prstGeom>
        </p:spPr>
      </p:pic>
      <p:sp>
        <p:nvSpPr>
          <p:cNvPr id="11" name="Shape 8"/>
          <p:cNvSpPr/>
          <p:nvPr/>
        </p:nvSpPr>
        <p:spPr>
          <a:xfrm>
            <a:off x="273890" y="4821548"/>
            <a:ext cx="6654641" cy="1219812"/>
          </a:xfrm>
          <a:prstGeom prst="roundRect">
            <a:avLst>
              <a:gd name="adj" fmla="val 5639"/>
            </a:avLst>
          </a:prstGeom>
          <a:solidFill>
            <a:srgbClr val="C7C9EA"/>
          </a:solidFill>
          <a:ln/>
        </p:spPr>
      </p:sp>
      <p:pic>
        <p:nvPicPr>
          <p:cNvPr id="12" name="Image 1" descr="preencoded.png"/>
          <p:cNvPicPr>
            <a:picLocks noChangeAspect="1"/>
          </p:cNvPicPr>
          <p:nvPr/>
        </p:nvPicPr>
        <p:blipFill>
          <a:blip r:embed="rId4"/>
          <a:stretch>
            <a:fillRect/>
          </a:stretch>
        </p:blipFill>
        <p:spPr>
          <a:xfrm>
            <a:off x="413788" y="5033837"/>
            <a:ext cx="174903" cy="139898"/>
          </a:xfrm>
          <a:prstGeom prst="rect">
            <a:avLst/>
          </a:prstGeom>
        </p:spPr>
      </p:pic>
      <p:sp>
        <p:nvSpPr>
          <p:cNvPr id="13" name="Text 9"/>
          <p:cNvSpPr/>
          <p:nvPr/>
        </p:nvSpPr>
        <p:spPr>
          <a:xfrm>
            <a:off x="728589" y="4996332"/>
            <a:ext cx="6060043" cy="671870"/>
          </a:xfrm>
          <a:prstGeom prst="rect">
            <a:avLst/>
          </a:prstGeom>
          <a:noFill/>
          <a:ln/>
        </p:spPr>
        <p:txBody>
          <a:bodyPr wrap="square" lIns="0" tIns="0" rIns="0" bIns="0" rtlCol="0" anchor="t"/>
          <a:lstStyle/>
          <a:p>
            <a:pPr marL="0" indent="0" algn="l">
              <a:lnSpc>
                <a:spcPts val="1750"/>
              </a:lnSpc>
              <a:buNone/>
            </a:pPr>
            <a:r>
              <a:rPr lang="en-US" sz="1600" b="1" dirty="0">
                <a:solidFill>
                  <a:srgbClr val="000000"/>
                </a:solidFill>
                <a:latin typeface="Inter" pitchFamily="34" charset="0"/>
                <a:ea typeface="Inter" pitchFamily="34" charset="-122"/>
                <a:cs typeface="Inter" pitchFamily="34" charset="-120"/>
              </a:rPr>
              <a:t>Redshift Spectrum</a:t>
            </a:r>
            <a:r>
              <a:rPr lang="en-US" sz="1600" dirty="0">
                <a:solidFill>
                  <a:srgbClr val="000000"/>
                </a:solidFill>
                <a:latin typeface="Inter" pitchFamily="34" charset="0"/>
                <a:ea typeface="Inter" pitchFamily="34" charset="-122"/>
                <a:cs typeface="Inter" pitchFamily="34" charset="-120"/>
              </a:rPr>
              <a:t> es revolucionario porque desacopla el cómputo y el almacenamiento para la analítica. Puedes mantener petabytes o incluso exabytes de datos en S3 (económico) y consultarlos con la potencia de Redshift solo cuando lo necesites.</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16850" y="406003"/>
            <a:ext cx="7046595" cy="46148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Data Lakes: El Repositorio Centralizado</a:t>
            </a:r>
            <a:endParaRPr lang="en-US" sz="2900" dirty="0"/>
          </a:p>
        </p:txBody>
      </p:sp>
      <p:sp>
        <p:nvSpPr>
          <p:cNvPr id="3" name="Text 1"/>
          <p:cNvSpPr/>
          <p:nvPr/>
        </p:nvSpPr>
        <p:spPr>
          <a:xfrm>
            <a:off x="516850" y="1236583"/>
            <a:ext cx="2215158" cy="276939"/>
          </a:xfrm>
          <a:prstGeom prst="rect">
            <a:avLst/>
          </a:prstGeom>
          <a:noFill/>
          <a:ln/>
        </p:spPr>
        <p:txBody>
          <a:bodyPr wrap="none" lIns="0" tIns="0" rIns="0" bIns="0" rtlCol="0" anchor="t"/>
          <a:lstStyle/>
          <a:p>
            <a:pPr marL="0" indent="0" algn="l">
              <a:lnSpc>
                <a:spcPts val="2150"/>
              </a:lnSpc>
              <a:buNone/>
            </a:pPr>
            <a:r>
              <a:rPr lang="en-US" sz="2400" b="1" dirty="0">
                <a:solidFill>
                  <a:srgbClr val="4950BC"/>
                </a:solidFill>
                <a:latin typeface="Inter Bold" pitchFamily="34" charset="0"/>
                <a:ea typeface="Inter Bold" pitchFamily="34" charset="-122"/>
                <a:cs typeface="Inter Bold" pitchFamily="34" charset="-120"/>
              </a:rPr>
              <a:t>Concepto</a:t>
            </a:r>
            <a:endParaRPr lang="en-US" sz="2400" dirty="0"/>
          </a:p>
        </p:txBody>
      </p:sp>
      <p:sp>
        <p:nvSpPr>
          <p:cNvPr id="4" name="Text 2"/>
          <p:cNvSpPr/>
          <p:nvPr/>
        </p:nvSpPr>
        <p:spPr>
          <a:xfrm>
            <a:off x="516850" y="1661160"/>
            <a:ext cx="6618208" cy="472440"/>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Un repositorio de almacenamiento </a:t>
            </a:r>
            <a:r>
              <a:rPr lang="en-US" sz="1600" b="1" dirty="0">
                <a:solidFill>
                  <a:srgbClr val="272525"/>
                </a:solidFill>
                <a:latin typeface="Inter" pitchFamily="34" charset="0"/>
                <a:ea typeface="Inter" pitchFamily="34" charset="-122"/>
                <a:cs typeface="Inter" pitchFamily="34" charset="-120"/>
              </a:rPr>
              <a:t>centralizado y flexible</a:t>
            </a:r>
            <a:r>
              <a:rPr lang="en-US" sz="1600" dirty="0">
                <a:solidFill>
                  <a:srgbClr val="272525"/>
                </a:solidFill>
                <a:latin typeface="Inter" pitchFamily="34" charset="0"/>
                <a:ea typeface="Inter" pitchFamily="34" charset="-122"/>
                <a:cs typeface="Inter" pitchFamily="34" charset="-120"/>
              </a:rPr>
              <a:t> que te permite almacenar todos tus datos, tanto </a:t>
            </a:r>
            <a:r>
              <a:rPr lang="en-US" sz="1600" b="1" dirty="0">
                <a:solidFill>
                  <a:srgbClr val="272525"/>
                </a:solidFill>
                <a:latin typeface="Inter" pitchFamily="34" charset="0"/>
                <a:ea typeface="Inter" pitchFamily="34" charset="-122"/>
                <a:cs typeface="Inter" pitchFamily="34" charset="-120"/>
              </a:rPr>
              <a:t>estructurados, semi-estructurados como no estructurados</a:t>
            </a:r>
            <a:r>
              <a:rPr lang="en-US" sz="1600" dirty="0">
                <a:solidFill>
                  <a:srgbClr val="272525"/>
                </a:solidFill>
                <a:latin typeface="Inter" pitchFamily="34" charset="0"/>
                <a:ea typeface="Inter" pitchFamily="34" charset="-122"/>
                <a:cs typeface="Inter" pitchFamily="34" charset="-120"/>
              </a:rPr>
              <a:t>, a cualquier escala.</a:t>
            </a:r>
            <a:endParaRPr lang="en-US" sz="1600" dirty="0"/>
          </a:p>
        </p:txBody>
      </p:sp>
      <p:sp>
        <p:nvSpPr>
          <p:cNvPr id="5" name="Text 3"/>
          <p:cNvSpPr/>
          <p:nvPr/>
        </p:nvSpPr>
        <p:spPr>
          <a:xfrm>
            <a:off x="516850" y="2499602"/>
            <a:ext cx="2215158" cy="276939"/>
          </a:xfrm>
          <a:prstGeom prst="rect">
            <a:avLst/>
          </a:prstGeom>
          <a:noFill/>
          <a:ln/>
        </p:spPr>
        <p:txBody>
          <a:bodyPr wrap="none" lIns="0" tIns="0" rIns="0" bIns="0" rtlCol="0" anchor="t"/>
          <a:lstStyle/>
          <a:p>
            <a:pPr marL="0" indent="0" algn="l">
              <a:lnSpc>
                <a:spcPts val="2150"/>
              </a:lnSpc>
              <a:buNone/>
            </a:pPr>
            <a:r>
              <a:rPr lang="en-US" sz="2400" b="1" dirty="0">
                <a:solidFill>
                  <a:srgbClr val="4950BC"/>
                </a:solidFill>
                <a:latin typeface="Inter Bold" pitchFamily="34" charset="0"/>
                <a:ea typeface="Inter Bold" pitchFamily="34" charset="-122"/>
                <a:cs typeface="Inter Bold" pitchFamily="34" charset="-120"/>
              </a:rPr>
              <a:t>Pilar Fundamental</a:t>
            </a:r>
            <a:endParaRPr lang="en-US" sz="2400" dirty="0"/>
          </a:p>
        </p:txBody>
      </p:sp>
      <p:sp>
        <p:nvSpPr>
          <p:cNvPr id="6" name="Text 4"/>
          <p:cNvSpPr/>
          <p:nvPr/>
        </p:nvSpPr>
        <p:spPr>
          <a:xfrm>
            <a:off x="516850" y="2924178"/>
            <a:ext cx="6618208" cy="472440"/>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Generalmente se construye sobre almacenamiento de objetos de bajo coste, como </a:t>
            </a:r>
            <a:r>
              <a:rPr lang="en-US" sz="1600" b="1" dirty="0">
                <a:solidFill>
                  <a:srgbClr val="272525"/>
                </a:solidFill>
                <a:latin typeface="Inter" pitchFamily="34" charset="0"/>
                <a:ea typeface="Inter" pitchFamily="34" charset="-122"/>
                <a:cs typeface="Inter" pitchFamily="34" charset="-120"/>
              </a:rPr>
              <a:t>Amazon S3</a:t>
            </a: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7" name="Text 5"/>
          <p:cNvSpPr/>
          <p:nvPr/>
        </p:nvSpPr>
        <p:spPr>
          <a:xfrm>
            <a:off x="516850" y="3544256"/>
            <a:ext cx="2991326" cy="276939"/>
          </a:xfrm>
          <a:prstGeom prst="rect">
            <a:avLst/>
          </a:prstGeom>
          <a:noFill/>
          <a:ln/>
        </p:spPr>
        <p:txBody>
          <a:bodyPr wrap="none" lIns="0" tIns="0" rIns="0" bIns="0" rtlCol="0" anchor="t"/>
          <a:lstStyle/>
          <a:p>
            <a:pPr marL="0" indent="0" algn="l">
              <a:lnSpc>
                <a:spcPts val="2150"/>
              </a:lnSpc>
              <a:buNone/>
            </a:pPr>
            <a:r>
              <a:rPr lang="en-US" sz="2400" b="1" dirty="0">
                <a:solidFill>
                  <a:srgbClr val="4950BC"/>
                </a:solidFill>
                <a:latin typeface="Inter Bold" pitchFamily="34" charset="0"/>
                <a:ea typeface="Inter Bold" pitchFamily="34" charset="-122"/>
                <a:cs typeface="Inter Bold" pitchFamily="34" charset="-120"/>
              </a:rPr>
              <a:t>Filosofía (Schema-on-read)</a:t>
            </a:r>
            <a:endParaRPr lang="en-US" sz="2400" dirty="0"/>
          </a:p>
        </p:txBody>
      </p:sp>
      <p:sp>
        <p:nvSpPr>
          <p:cNvPr id="8" name="Text 6"/>
          <p:cNvSpPr/>
          <p:nvPr/>
        </p:nvSpPr>
        <p:spPr>
          <a:xfrm>
            <a:off x="516850" y="3968833"/>
            <a:ext cx="6618208" cy="472440"/>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Almacenas los datos en su formato original y les aplicas una estructura o esquema en el momento de la lectura o el procesamiento.</a:t>
            </a:r>
            <a:endParaRPr lang="en-US" sz="1600" dirty="0"/>
          </a:p>
        </p:txBody>
      </p:sp>
      <p:pic>
        <p:nvPicPr>
          <p:cNvPr id="9" name="Image 0" descr="preencoded.png"/>
          <p:cNvPicPr>
            <a:picLocks noChangeAspect="1"/>
          </p:cNvPicPr>
          <p:nvPr/>
        </p:nvPicPr>
        <p:blipFill>
          <a:blip r:embed="rId3"/>
          <a:stretch>
            <a:fillRect/>
          </a:stretch>
        </p:blipFill>
        <p:spPr>
          <a:xfrm>
            <a:off x="7502962" y="1255038"/>
            <a:ext cx="6618208" cy="6618208"/>
          </a:xfrm>
          <a:prstGeom prst="rect">
            <a:avLst/>
          </a:prstGeom>
        </p:spPr>
      </p:pic>
      <p:sp>
        <p:nvSpPr>
          <p:cNvPr id="10" name="Text 7"/>
          <p:cNvSpPr/>
          <p:nvPr/>
        </p:nvSpPr>
        <p:spPr>
          <a:xfrm>
            <a:off x="528956" y="4668341"/>
            <a:ext cx="2215158" cy="276939"/>
          </a:xfrm>
          <a:prstGeom prst="rect">
            <a:avLst/>
          </a:prstGeom>
          <a:noFill/>
          <a:ln/>
        </p:spPr>
        <p:txBody>
          <a:bodyPr wrap="none" lIns="0" tIns="0" rIns="0" bIns="0" rtlCol="0" anchor="t"/>
          <a:lstStyle/>
          <a:p>
            <a:pPr marL="0" indent="0" algn="l">
              <a:lnSpc>
                <a:spcPts val="2150"/>
              </a:lnSpc>
              <a:buNone/>
            </a:pPr>
            <a:r>
              <a:rPr lang="en-US" sz="2400" b="1" dirty="0">
                <a:solidFill>
                  <a:srgbClr val="4950BC"/>
                </a:solidFill>
                <a:latin typeface="Inter Bold" pitchFamily="34" charset="0"/>
                <a:ea typeface="Inter Bold" pitchFamily="34" charset="-122"/>
                <a:cs typeface="Inter Bold" pitchFamily="34" charset="-120"/>
              </a:rPr>
              <a:t>Desacoplamiento</a:t>
            </a:r>
            <a:endParaRPr lang="en-US" sz="2400" dirty="0"/>
          </a:p>
        </p:txBody>
      </p:sp>
      <p:sp>
        <p:nvSpPr>
          <p:cNvPr id="11" name="Text 8"/>
          <p:cNvSpPr/>
          <p:nvPr/>
        </p:nvSpPr>
        <p:spPr>
          <a:xfrm>
            <a:off x="528956" y="5092918"/>
            <a:ext cx="6618208" cy="708660"/>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Separa el almacenamiento del cómputo. Puedes usar múltiples herramientas de análisis y machine learning (Spark, Presto, Redshift Spectrum, Athena) sobre el mismo repositorio de datos.</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477322" y="375047"/>
            <a:ext cx="8145661" cy="426244"/>
          </a:xfrm>
          <a:prstGeom prst="rect">
            <a:avLst/>
          </a:prstGeom>
          <a:noFill/>
          <a:ln/>
        </p:spPr>
        <p:txBody>
          <a:bodyPr wrap="none" lIns="0" tIns="0" rIns="0" bIns="0" rtlCol="0" anchor="t"/>
          <a:lstStyle/>
          <a:p>
            <a:pPr marL="0" indent="0" algn="l">
              <a:lnSpc>
                <a:spcPts val="3350"/>
              </a:lnSpc>
              <a:buNone/>
            </a:pPr>
            <a:r>
              <a:rPr lang="en-US" sz="2650" b="1" dirty="0">
                <a:solidFill>
                  <a:srgbClr val="000000"/>
                </a:solidFill>
                <a:latin typeface="Inter Bold" pitchFamily="34" charset="0"/>
                <a:ea typeface="Inter Bold" pitchFamily="34" charset="-122"/>
                <a:cs typeface="Inter Bold" pitchFamily="34" charset="-120"/>
              </a:rPr>
              <a:t>AWS Lake Formation: Construyendo tu Data Lake</a:t>
            </a:r>
            <a:endParaRPr lang="en-US" sz="2650" dirty="0"/>
          </a:p>
        </p:txBody>
      </p:sp>
      <p:sp>
        <p:nvSpPr>
          <p:cNvPr id="3" name="Text 1"/>
          <p:cNvSpPr/>
          <p:nvPr/>
        </p:nvSpPr>
        <p:spPr>
          <a:xfrm>
            <a:off x="477322" y="1142167"/>
            <a:ext cx="2063234" cy="255627"/>
          </a:xfrm>
          <a:prstGeom prst="rect">
            <a:avLst/>
          </a:prstGeom>
          <a:noFill/>
          <a:ln/>
        </p:spPr>
        <p:txBody>
          <a:bodyPr wrap="none" lIns="0" tIns="0" rIns="0" bIns="0" rtlCol="0" anchor="t"/>
          <a:lstStyle/>
          <a:p>
            <a:pPr marL="0" indent="0" algn="l">
              <a:lnSpc>
                <a:spcPts val="2000"/>
              </a:lnSpc>
              <a:buNone/>
            </a:pPr>
            <a:r>
              <a:rPr lang="en-US" sz="2800" b="1" dirty="0">
                <a:solidFill>
                  <a:srgbClr val="4950BC"/>
                </a:solidFill>
                <a:latin typeface="Inter Bold" pitchFamily="34" charset="0"/>
                <a:ea typeface="Inter Bold" pitchFamily="34" charset="-122"/>
                <a:cs typeface="Inter Bold" pitchFamily="34" charset="-120"/>
              </a:rPr>
              <a:t>El Reto del Data Lake</a:t>
            </a:r>
            <a:endParaRPr lang="en-US" sz="2800" dirty="0"/>
          </a:p>
        </p:txBody>
      </p:sp>
      <p:sp>
        <p:nvSpPr>
          <p:cNvPr id="4" name="Text 2"/>
          <p:cNvSpPr/>
          <p:nvPr/>
        </p:nvSpPr>
        <p:spPr>
          <a:xfrm>
            <a:off x="477322" y="1534120"/>
            <a:ext cx="6671548" cy="218242"/>
          </a:xfrm>
          <a:prstGeom prst="rect">
            <a:avLst/>
          </a:prstGeom>
          <a:noFill/>
          <a:ln/>
        </p:spPr>
        <p:txBody>
          <a:bodyPr wrap="none" lIns="0" tIns="0" rIns="0" bIns="0" rtlCol="0" anchor="t"/>
          <a:lstStyle/>
          <a:p>
            <a:pPr marL="0" indent="0" algn="l">
              <a:lnSpc>
                <a:spcPts val="1700"/>
              </a:lnSpc>
              <a:buNone/>
            </a:pPr>
            <a:r>
              <a:rPr lang="en-US" sz="1600" dirty="0">
                <a:solidFill>
                  <a:srgbClr val="272525"/>
                </a:solidFill>
                <a:latin typeface="Inter" pitchFamily="34" charset="0"/>
                <a:ea typeface="Inter" pitchFamily="34" charset="-122"/>
                <a:cs typeface="Inter" pitchFamily="34" charset="-120"/>
              </a:rPr>
              <a:t>Construir un Data Lake desde cero puede ser complejo:</a:t>
            </a:r>
            <a:endParaRPr lang="en-US" sz="1600" dirty="0"/>
          </a:p>
        </p:txBody>
      </p:sp>
      <p:sp>
        <p:nvSpPr>
          <p:cNvPr id="5" name="Text 3"/>
          <p:cNvSpPr/>
          <p:nvPr/>
        </p:nvSpPr>
        <p:spPr>
          <a:xfrm>
            <a:off x="477322" y="1875115"/>
            <a:ext cx="6671548" cy="218242"/>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272525"/>
                </a:solidFill>
                <a:latin typeface="Inter" pitchFamily="34" charset="0"/>
                <a:ea typeface="Inter" pitchFamily="34" charset="-122"/>
                <a:cs typeface="Inter" pitchFamily="34" charset="-120"/>
              </a:rPr>
              <a:t>Ingesta de datos</a:t>
            </a:r>
            <a:endParaRPr lang="en-US" sz="1600" dirty="0"/>
          </a:p>
        </p:txBody>
      </p:sp>
      <p:sp>
        <p:nvSpPr>
          <p:cNvPr id="6" name="Text 4"/>
          <p:cNvSpPr/>
          <p:nvPr/>
        </p:nvSpPr>
        <p:spPr>
          <a:xfrm>
            <a:off x="477322" y="2140982"/>
            <a:ext cx="6671548" cy="218242"/>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272525"/>
                </a:solidFill>
                <a:latin typeface="Inter" pitchFamily="34" charset="0"/>
                <a:ea typeface="Inter" pitchFamily="34" charset="-122"/>
                <a:cs typeface="Inter" pitchFamily="34" charset="-120"/>
              </a:rPr>
              <a:t>Limpieza</a:t>
            </a:r>
            <a:endParaRPr lang="en-US" sz="1600" dirty="0"/>
          </a:p>
        </p:txBody>
      </p:sp>
      <p:sp>
        <p:nvSpPr>
          <p:cNvPr id="7" name="Text 5"/>
          <p:cNvSpPr/>
          <p:nvPr/>
        </p:nvSpPr>
        <p:spPr>
          <a:xfrm>
            <a:off x="477322" y="2406848"/>
            <a:ext cx="6671548" cy="218242"/>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272525"/>
                </a:solidFill>
                <a:latin typeface="Inter" pitchFamily="34" charset="0"/>
                <a:ea typeface="Inter" pitchFamily="34" charset="-122"/>
                <a:cs typeface="Inter" pitchFamily="34" charset="-120"/>
              </a:rPr>
              <a:t>Catalogación</a:t>
            </a:r>
            <a:endParaRPr lang="en-US" sz="1600" dirty="0"/>
          </a:p>
        </p:txBody>
      </p:sp>
      <p:sp>
        <p:nvSpPr>
          <p:cNvPr id="8" name="Text 6"/>
          <p:cNvSpPr/>
          <p:nvPr/>
        </p:nvSpPr>
        <p:spPr>
          <a:xfrm>
            <a:off x="477322" y="2672715"/>
            <a:ext cx="6671548" cy="218242"/>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272525"/>
                </a:solidFill>
                <a:latin typeface="Inter" pitchFamily="34" charset="0"/>
                <a:ea typeface="Inter" pitchFamily="34" charset="-122"/>
                <a:cs typeface="Inter" pitchFamily="34" charset="-120"/>
              </a:rPr>
              <a:t>Gestión de la seguridad y los permisos de acceso</a:t>
            </a:r>
            <a:endParaRPr lang="en-US" sz="1600" dirty="0"/>
          </a:p>
        </p:txBody>
      </p:sp>
      <p:sp>
        <p:nvSpPr>
          <p:cNvPr id="9" name="Text 7"/>
          <p:cNvSpPr/>
          <p:nvPr/>
        </p:nvSpPr>
        <p:spPr>
          <a:xfrm>
            <a:off x="477322" y="3177408"/>
            <a:ext cx="2045970" cy="255627"/>
          </a:xfrm>
          <a:prstGeom prst="rect">
            <a:avLst/>
          </a:prstGeom>
          <a:noFill/>
          <a:ln/>
        </p:spPr>
        <p:txBody>
          <a:bodyPr wrap="none" lIns="0" tIns="0" rIns="0" bIns="0" rtlCol="0" anchor="t"/>
          <a:lstStyle/>
          <a:p>
            <a:pPr marL="0" indent="0" algn="l">
              <a:lnSpc>
                <a:spcPts val="2000"/>
              </a:lnSpc>
              <a:buNone/>
            </a:pPr>
            <a:r>
              <a:rPr lang="en-US" sz="2800" b="1" dirty="0">
                <a:solidFill>
                  <a:srgbClr val="4950BC"/>
                </a:solidFill>
                <a:latin typeface="Inter Bold" pitchFamily="34" charset="0"/>
                <a:ea typeface="Inter Bold" pitchFamily="34" charset="-122"/>
                <a:cs typeface="Inter Bold" pitchFamily="34" charset="-120"/>
              </a:rPr>
              <a:t>Solución</a:t>
            </a:r>
            <a:endParaRPr lang="en-US" sz="2800" dirty="0"/>
          </a:p>
        </p:txBody>
      </p:sp>
      <p:sp>
        <p:nvSpPr>
          <p:cNvPr id="10" name="Text 8"/>
          <p:cNvSpPr/>
          <p:nvPr/>
        </p:nvSpPr>
        <p:spPr>
          <a:xfrm>
            <a:off x="477322" y="3569362"/>
            <a:ext cx="6671548" cy="436483"/>
          </a:xfrm>
          <a:prstGeom prst="rect">
            <a:avLst/>
          </a:prstGeom>
          <a:noFill/>
          <a:ln/>
        </p:spPr>
        <p:txBody>
          <a:bodyPr wrap="square" lIns="0" tIns="0" rIns="0" bIns="0" rtlCol="0" anchor="t"/>
          <a:lstStyle/>
          <a:p>
            <a:pPr marL="0" indent="0" algn="l">
              <a:lnSpc>
                <a:spcPts val="1700"/>
              </a:lnSpc>
              <a:buNone/>
            </a:pPr>
            <a:r>
              <a:rPr lang="en-US" sz="1600" b="1" dirty="0">
                <a:solidFill>
                  <a:srgbClr val="272525"/>
                </a:solidFill>
                <a:latin typeface="Inter" pitchFamily="34" charset="0"/>
                <a:ea typeface="Inter" pitchFamily="34" charset="-122"/>
                <a:cs typeface="Inter" pitchFamily="34" charset="-120"/>
              </a:rPr>
              <a:t>AWS Lake Formation</a:t>
            </a:r>
            <a:r>
              <a:rPr lang="en-US" sz="1600" dirty="0">
                <a:solidFill>
                  <a:srgbClr val="272525"/>
                </a:solidFill>
                <a:latin typeface="Inter" pitchFamily="34" charset="0"/>
                <a:ea typeface="Inter" pitchFamily="34" charset="-122"/>
                <a:cs typeface="Inter" pitchFamily="34" charset="-120"/>
              </a:rPr>
              <a:t> es un servicio gestionado que simplifica enormemente la creación, seguridad y gestión de un Data Lake en cuestión de días en lugar de meses.</a:t>
            </a:r>
            <a:endParaRPr lang="en-US" sz="1600" dirty="0"/>
          </a:p>
        </p:txBody>
      </p:sp>
      <p:pic>
        <p:nvPicPr>
          <p:cNvPr id="11" name="Image 0" descr="preencoded.png"/>
          <p:cNvPicPr>
            <a:picLocks noChangeAspect="1"/>
          </p:cNvPicPr>
          <p:nvPr/>
        </p:nvPicPr>
        <p:blipFill>
          <a:blip r:embed="rId3"/>
          <a:stretch>
            <a:fillRect/>
          </a:stretch>
        </p:blipFill>
        <p:spPr>
          <a:xfrm>
            <a:off x="7489150" y="1159193"/>
            <a:ext cx="6671548" cy="6671548"/>
          </a:xfrm>
          <a:prstGeom prst="rect">
            <a:avLst/>
          </a:prstGeom>
        </p:spPr>
      </p:pic>
      <p:sp>
        <p:nvSpPr>
          <p:cNvPr id="12" name="Text 9"/>
          <p:cNvSpPr/>
          <p:nvPr/>
        </p:nvSpPr>
        <p:spPr>
          <a:xfrm>
            <a:off x="474201" y="4708630"/>
            <a:ext cx="2198132" cy="255627"/>
          </a:xfrm>
          <a:prstGeom prst="rect">
            <a:avLst/>
          </a:prstGeom>
          <a:noFill/>
          <a:ln/>
        </p:spPr>
        <p:txBody>
          <a:bodyPr wrap="none" lIns="0" tIns="0" rIns="0" bIns="0" rtlCol="0" anchor="t"/>
          <a:lstStyle/>
          <a:p>
            <a:pPr marL="0" indent="0" algn="l">
              <a:lnSpc>
                <a:spcPts val="2000"/>
              </a:lnSpc>
              <a:buNone/>
            </a:pPr>
            <a:r>
              <a:rPr lang="en-US" sz="2800" b="1" dirty="0">
                <a:solidFill>
                  <a:srgbClr val="4950BC"/>
                </a:solidFill>
                <a:latin typeface="Inter Bold" pitchFamily="34" charset="0"/>
                <a:ea typeface="Inter Bold" pitchFamily="34" charset="-122"/>
                <a:cs typeface="Inter Bold" pitchFamily="34" charset="-120"/>
              </a:rPr>
              <a:t>Funciones Principales</a:t>
            </a:r>
            <a:endParaRPr lang="en-US" sz="2800" dirty="0"/>
          </a:p>
        </p:txBody>
      </p:sp>
      <p:sp>
        <p:nvSpPr>
          <p:cNvPr id="13" name="Text 10"/>
          <p:cNvSpPr/>
          <p:nvPr/>
        </p:nvSpPr>
        <p:spPr>
          <a:xfrm>
            <a:off x="474201" y="5100584"/>
            <a:ext cx="6671548" cy="218242"/>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272525"/>
                </a:solidFill>
                <a:latin typeface="Inter" pitchFamily="34" charset="0"/>
                <a:ea typeface="Inter" pitchFamily="34" charset="-122"/>
                <a:cs typeface="Inter" pitchFamily="34" charset="-120"/>
              </a:rPr>
              <a:t>Automatiza la ingesta de datos con "blueprints"</a:t>
            </a:r>
            <a:endParaRPr lang="en-US" sz="1600" dirty="0"/>
          </a:p>
        </p:txBody>
      </p:sp>
      <p:sp>
        <p:nvSpPr>
          <p:cNvPr id="14" name="Text 11"/>
          <p:cNvSpPr/>
          <p:nvPr/>
        </p:nvSpPr>
        <p:spPr>
          <a:xfrm>
            <a:off x="474201" y="5366450"/>
            <a:ext cx="6671548" cy="218242"/>
          </a:xfrm>
          <a:prstGeom prst="rect">
            <a:avLst/>
          </a:prstGeom>
          <a:noFill/>
          <a:ln/>
        </p:spPr>
        <p:txBody>
          <a:bodyPr wrap="none" lIns="0" tIns="0" rIns="0" bIns="0" rtlCol="0" anchor="t"/>
          <a:lstStyle/>
          <a:p>
            <a:pPr marL="342900" indent="-342900" algn="l">
              <a:lnSpc>
                <a:spcPts val="1700"/>
              </a:lnSpc>
              <a:buSzPct val="100000"/>
              <a:buChar char="•"/>
            </a:pPr>
            <a:r>
              <a:rPr lang="en-US" sz="1600" dirty="0">
                <a:solidFill>
                  <a:srgbClr val="272525"/>
                </a:solidFill>
                <a:latin typeface="Inter" pitchFamily="34" charset="0"/>
                <a:ea typeface="Inter" pitchFamily="34" charset="-122"/>
                <a:cs typeface="Inter" pitchFamily="34" charset="-120"/>
              </a:rPr>
              <a:t>Centraliza el catálogo de datos (usando AWS Glue Data Catalog)</a:t>
            </a:r>
            <a:endParaRPr lang="en-US" sz="1600" dirty="0"/>
          </a:p>
        </p:txBody>
      </p:sp>
      <p:sp>
        <p:nvSpPr>
          <p:cNvPr id="15" name="Text 12"/>
          <p:cNvSpPr/>
          <p:nvPr/>
        </p:nvSpPr>
        <p:spPr>
          <a:xfrm>
            <a:off x="474201" y="5632317"/>
            <a:ext cx="6671548" cy="436483"/>
          </a:xfrm>
          <a:prstGeom prst="rect">
            <a:avLst/>
          </a:prstGeom>
          <a:noFill/>
          <a:ln/>
        </p:spPr>
        <p:txBody>
          <a:bodyPr wrap="square" lIns="0" tIns="0" rIns="0" bIns="0" rtlCol="0" anchor="t"/>
          <a:lstStyle/>
          <a:p>
            <a:pPr marL="342900" indent="-342900" algn="l">
              <a:lnSpc>
                <a:spcPts val="1700"/>
              </a:lnSpc>
              <a:buSzPct val="100000"/>
              <a:buChar char="•"/>
            </a:pPr>
            <a:r>
              <a:rPr lang="en-US" sz="1600" dirty="0">
                <a:solidFill>
                  <a:srgbClr val="272525"/>
                </a:solidFill>
                <a:latin typeface="Inter" pitchFamily="34" charset="0"/>
                <a:ea typeface="Inter" pitchFamily="34" charset="-122"/>
                <a:cs typeface="Inter" pitchFamily="34" charset="-120"/>
              </a:rPr>
              <a:t>Define y gestiona permisos de acceso granulares (a nivel de base de datos, tabla e incluso columna) para los diferentes servicios y usuarios</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47155"/>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El Paisaje Multi-Cloud: Mismos Conceptos, Distintos Nombres</a:t>
            </a:r>
            <a:endParaRPr lang="en-US" sz="4450" dirty="0"/>
          </a:p>
        </p:txBody>
      </p:sp>
      <p:sp>
        <p:nvSpPr>
          <p:cNvPr id="4" name="Text 1"/>
          <p:cNvSpPr/>
          <p:nvPr/>
        </p:nvSpPr>
        <p:spPr>
          <a:xfrm>
            <a:off x="6280190" y="3513653"/>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Los conceptos que hemos visto (NAS, SQL gestionado, NoSQL, Data Warehouse, Data Lake) son universales en el mundo cloud.</a:t>
            </a:r>
            <a:endParaRPr lang="en-US" sz="1750" dirty="0"/>
          </a:p>
        </p:txBody>
      </p:sp>
      <p:sp>
        <p:nvSpPr>
          <p:cNvPr id="5" name="Text 2"/>
          <p:cNvSpPr/>
          <p:nvPr/>
        </p:nvSpPr>
        <p:spPr>
          <a:xfrm>
            <a:off x="6280190" y="449460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Cada gran proveedor (AWS, Google Cloud, Microsoft Azure) ofrece servicios equivalentes para resolver los mismos problemas, aunque con implementaciones y nombres diferentes.</a:t>
            </a:r>
            <a:endParaRPr lang="en-US" sz="1750" dirty="0"/>
          </a:p>
        </p:txBody>
      </p:sp>
      <p:sp>
        <p:nvSpPr>
          <p:cNvPr id="6" name="Text 3"/>
          <p:cNvSpPr/>
          <p:nvPr/>
        </p:nvSpPr>
        <p:spPr>
          <a:xfrm>
            <a:off x="6280190" y="5838468"/>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Entender el concepto te permite ser </a:t>
            </a:r>
            <a:r>
              <a:rPr lang="en-US" sz="1750" b="1" dirty="0">
                <a:solidFill>
                  <a:srgbClr val="4950BC"/>
                </a:solidFill>
                <a:latin typeface="Inter" pitchFamily="34" charset="0"/>
                <a:ea typeface="Inter" pitchFamily="34" charset="-122"/>
                <a:cs typeface="Inter" pitchFamily="34" charset="-120"/>
              </a:rPr>
              <a:t>agnóstico al proveedor</a:t>
            </a:r>
            <a:r>
              <a:rPr lang="en-US" sz="1750" b="1" dirty="0">
                <a:solidFill>
                  <a:srgbClr val="272525"/>
                </a:solidFill>
                <a:latin typeface="Inter" pitchFamily="34" charset="0"/>
                <a:ea typeface="Inter" pitchFamily="34" charset="-122"/>
                <a:cs typeface="Inter" pitchFamily="34" charset="-120"/>
              </a:rPr>
              <a:t> y adaptarte a cualquier entorno.</a:t>
            </a:r>
            <a:endParaRPr lang="en-US" sz="1750" dirty="0"/>
          </a:p>
        </p:txBody>
      </p:sp>
      <p:sp>
        <p:nvSpPr>
          <p:cNvPr id="7" name="Text 4"/>
          <p:cNvSpPr/>
          <p:nvPr/>
        </p:nvSpPr>
        <p:spPr>
          <a:xfrm>
            <a:off x="6280190" y="681942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Vamos a hacer un mapeo rápido de los servicios que hemos visto.</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65453" y="777002"/>
            <a:ext cx="13099494" cy="1367076"/>
          </a:xfrm>
          <a:prstGeom prst="rect">
            <a:avLst/>
          </a:prstGeom>
          <a:noFill/>
          <a:ln/>
        </p:spPr>
        <p:txBody>
          <a:bodyPr wrap="square" lIns="0" tIns="0" rIns="0" bIns="0" rtlCol="0" anchor="t"/>
          <a:lstStyle/>
          <a:p>
            <a:pPr marL="0" indent="0" algn="l">
              <a:lnSpc>
                <a:spcPts val="5350"/>
              </a:lnSpc>
              <a:buNone/>
            </a:pPr>
            <a:r>
              <a:rPr lang="en-US" sz="4300" b="1" dirty="0">
                <a:solidFill>
                  <a:srgbClr val="000000"/>
                </a:solidFill>
                <a:latin typeface="Inter Bold" pitchFamily="34" charset="0"/>
                <a:ea typeface="Inter Bold" pitchFamily="34" charset="-122"/>
                <a:cs typeface="Inter Bold" pitchFamily="34" charset="-120"/>
              </a:rPr>
              <a:t>Tabla Comparativa - GCP y Azure (Ficheros y SQL)</a:t>
            </a:r>
            <a:endParaRPr lang="en-US" sz="4300" dirty="0"/>
          </a:p>
        </p:txBody>
      </p:sp>
      <p:sp>
        <p:nvSpPr>
          <p:cNvPr id="3" name="Shape 1"/>
          <p:cNvSpPr/>
          <p:nvPr/>
        </p:nvSpPr>
        <p:spPr>
          <a:xfrm>
            <a:off x="765453" y="2581513"/>
            <a:ext cx="13099494" cy="3925253"/>
          </a:xfrm>
          <a:prstGeom prst="roundRect">
            <a:avLst>
              <a:gd name="adj" fmla="val 2340"/>
            </a:avLst>
          </a:prstGeom>
          <a:noFill/>
          <a:ln w="7620">
            <a:solidFill>
              <a:srgbClr val="000000">
                <a:alpha val="8000"/>
              </a:srgbClr>
            </a:solidFill>
            <a:prstDash val="solid"/>
          </a:ln>
        </p:spPr>
      </p:sp>
      <p:sp>
        <p:nvSpPr>
          <p:cNvPr id="4" name="Shape 2"/>
          <p:cNvSpPr/>
          <p:nvPr/>
        </p:nvSpPr>
        <p:spPr>
          <a:xfrm>
            <a:off x="773073" y="2589133"/>
            <a:ext cx="13084254" cy="627578"/>
          </a:xfrm>
          <a:prstGeom prst="rect">
            <a:avLst/>
          </a:prstGeom>
          <a:solidFill>
            <a:srgbClr val="FFFFFF">
              <a:alpha val="4000"/>
            </a:srgbClr>
          </a:solidFill>
          <a:ln/>
        </p:spPr>
      </p:sp>
      <p:sp>
        <p:nvSpPr>
          <p:cNvPr id="5" name="Text 3"/>
          <p:cNvSpPr/>
          <p:nvPr/>
        </p:nvSpPr>
        <p:spPr>
          <a:xfrm>
            <a:off x="992029" y="2727960"/>
            <a:ext cx="2829758" cy="349925"/>
          </a:xfrm>
          <a:prstGeom prst="rect">
            <a:avLst/>
          </a:prstGeom>
          <a:noFill/>
          <a:ln/>
        </p:spPr>
        <p:txBody>
          <a:bodyPr wrap="non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Categoría</a:t>
            </a:r>
            <a:endParaRPr lang="en-US" sz="1700" dirty="0"/>
          </a:p>
        </p:txBody>
      </p:sp>
      <p:sp>
        <p:nvSpPr>
          <p:cNvPr id="6" name="Text 4"/>
          <p:cNvSpPr/>
          <p:nvPr/>
        </p:nvSpPr>
        <p:spPr>
          <a:xfrm>
            <a:off x="4266843" y="2727960"/>
            <a:ext cx="2825948" cy="349925"/>
          </a:xfrm>
          <a:prstGeom prst="rect">
            <a:avLst/>
          </a:prstGeom>
          <a:noFill/>
          <a:ln/>
        </p:spPr>
        <p:txBody>
          <a:bodyPr wrap="non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AWS</a:t>
            </a:r>
            <a:endParaRPr lang="en-US" sz="1700" dirty="0"/>
          </a:p>
        </p:txBody>
      </p:sp>
      <p:sp>
        <p:nvSpPr>
          <p:cNvPr id="7" name="Text 5"/>
          <p:cNvSpPr/>
          <p:nvPr/>
        </p:nvSpPr>
        <p:spPr>
          <a:xfrm>
            <a:off x="7537847" y="2727960"/>
            <a:ext cx="2825948" cy="349925"/>
          </a:xfrm>
          <a:prstGeom prst="rect">
            <a:avLst/>
          </a:prstGeom>
          <a:noFill/>
          <a:ln/>
        </p:spPr>
        <p:txBody>
          <a:bodyPr wrap="non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Google Cloud (GCP)</a:t>
            </a:r>
            <a:endParaRPr lang="en-US" sz="1700" dirty="0"/>
          </a:p>
        </p:txBody>
      </p:sp>
      <p:sp>
        <p:nvSpPr>
          <p:cNvPr id="8" name="Text 6"/>
          <p:cNvSpPr/>
          <p:nvPr/>
        </p:nvSpPr>
        <p:spPr>
          <a:xfrm>
            <a:off x="10808851" y="2727960"/>
            <a:ext cx="2829758" cy="349925"/>
          </a:xfrm>
          <a:prstGeom prst="rect">
            <a:avLst/>
          </a:prstGeom>
          <a:noFill/>
          <a:ln/>
        </p:spPr>
        <p:txBody>
          <a:bodyPr wrap="non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Microsoft Azure</a:t>
            </a:r>
            <a:endParaRPr lang="en-US" sz="1700" dirty="0"/>
          </a:p>
        </p:txBody>
      </p:sp>
      <p:sp>
        <p:nvSpPr>
          <p:cNvPr id="9" name="Shape 7"/>
          <p:cNvSpPr/>
          <p:nvPr/>
        </p:nvSpPr>
        <p:spPr>
          <a:xfrm>
            <a:off x="773073" y="3216712"/>
            <a:ext cx="13084254" cy="977503"/>
          </a:xfrm>
          <a:prstGeom prst="rect">
            <a:avLst/>
          </a:prstGeom>
          <a:solidFill>
            <a:srgbClr val="000000">
              <a:alpha val="4000"/>
            </a:srgbClr>
          </a:solidFill>
          <a:ln/>
        </p:spPr>
      </p:sp>
      <p:sp>
        <p:nvSpPr>
          <p:cNvPr id="10" name="Text 8"/>
          <p:cNvSpPr/>
          <p:nvPr/>
        </p:nvSpPr>
        <p:spPr>
          <a:xfrm>
            <a:off x="992029" y="3355538"/>
            <a:ext cx="2829758" cy="349925"/>
          </a:xfrm>
          <a:prstGeom prst="rect">
            <a:avLst/>
          </a:prstGeom>
          <a:noFill/>
          <a:ln/>
        </p:spPr>
        <p:txBody>
          <a:bodyPr wrap="non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Ficheros (NFS/SMB)</a:t>
            </a:r>
            <a:endParaRPr lang="en-US" sz="1700" dirty="0"/>
          </a:p>
        </p:txBody>
      </p:sp>
      <p:sp>
        <p:nvSpPr>
          <p:cNvPr id="11" name="Text 9"/>
          <p:cNvSpPr/>
          <p:nvPr/>
        </p:nvSpPr>
        <p:spPr>
          <a:xfrm>
            <a:off x="4266843" y="3355538"/>
            <a:ext cx="2825948" cy="349925"/>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Amazon EFS, FSx</a:t>
            </a:r>
            <a:endParaRPr lang="en-US" sz="1700" dirty="0"/>
          </a:p>
        </p:txBody>
      </p:sp>
      <p:sp>
        <p:nvSpPr>
          <p:cNvPr id="12" name="Text 10"/>
          <p:cNvSpPr/>
          <p:nvPr/>
        </p:nvSpPr>
        <p:spPr>
          <a:xfrm>
            <a:off x="7537847" y="3355538"/>
            <a:ext cx="2825948" cy="349925"/>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Filestore</a:t>
            </a:r>
            <a:endParaRPr lang="en-US" sz="1700" dirty="0"/>
          </a:p>
        </p:txBody>
      </p:sp>
      <p:sp>
        <p:nvSpPr>
          <p:cNvPr id="13" name="Text 11"/>
          <p:cNvSpPr/>
          <p:nvPr/>
        </p:nvSpPr>
        <p:spPr>
          <a:xfrm>
            <a:off x="10808851" y="3355538"/>
            <a:ext cx="2829758" cy="69984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Azure Files, Azure NetApp Files</a:t>
            </a:r>
            <a:endParaRPr lang="en-US" sz="1700" dirty="0"/>
          </a:p>
        </p:txBody>
      </p:sp>
      <p:sp>
        <p:nvSpPr>
          <p:cNvPr id="14" name="Shape 12"/>
          <p:cNvSpPr/>
          <p:nvPr/>
        </p:nvSpPr>
        <p:spPr>
          <a:xfrm>
            <a:off x="773073" y="4194215"/>
            <a:ext cx="13084254" cy="1327428"/>
          </a:xfrm>
          <a:prstGeom prst="rect">
            <a:avLst/>
          </a:prstGeom>
          <a:solidFill>
            <a:srgbClr val="FFFFFF">
              <a:alpha val="4000"/>
            </a:srgbClr>
          </a:solidFill>
          <a:ln/>
        </p:spPr>
      </p:sp>
      <p:sp>
        <p:nvSpPr>
          <p:cNvPr id="15" name="Text 13"/>
          <p:cNvSpPr/>
          <p:nvPr/>
        </p:nvSpPr>
        <p:spPr>
          <a:xfrm>
            <a:off x="992029" y="4333042"/>
            <a:ext cx="2829758" cy="1049774"/>
          </a:xfrm>
          <a:prstGeom prst="rect">
            <a:avLst/>
          </a:prstGeom>
          <a:noFill/>
          <a:ln/>
        </p:spPr>
        <p:txBody>
          <a:bodyPr wrap="squar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BBDD Relacional Gestionada (MySQL/Postgres)</a:t>
            </a:r>
            <a:endParaRPr lang="en-US" sz="1700" dirty="0"/>
          </a:p>
        </p:txBody>
      </p:sp>
      <p:sp>
        <p:nvSpPr>
          <p:cNvPr id="16" name="Text 14"/>
          <p:cNvSpPr/>
          <p:nvPr/>
        </p:nvSpPr>
        <p:spPr>
          <a:xfrm>
            <a:off x="4266843" y="4333042"/>
            <a:ext cx="2825948" cy="69984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Amazon RDS, Amazon Aurora</a:t>
            </a:r>
            <a:endParaRPr lang="en-US" sz="1700" dirty="0"/>
          </a:p>
        </p:txBody>
      </p:sp>
      <p:sp>
        <p:nvSpPr>
          <p:cNvPr id="17" name="Text 15"/>
          <p:cNvSpPr/>
          <p:nvPr/>
        </p:nvSpPr>
        <p:spPr>
          <a:xfrm>
            <a:off x="7537847" y="4333042"/>
            <a:ext cx="2825948" cy="349925"/>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Cloud SQL</a:t>
            </a:r>
            <a:endParaRPr lang="en-US" sz="1700" dirty="0"/>
          </a:p>
        </p:txBody>
      </p:sp>
      <p:sp>
        <p:nvSpPr>
          <p:cNvPr id="18" name="Text 16"/>
          <p:cNvSpPr/>
          <p:nvPr/>
        </p:nvSpPr>
        <p:spPr>
          <a:xfrm>
            <a:off x="10808851" y="4333042"/>
            <a:ext cx="2829758" cy="1049774"/>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Azure SQL Database, Azure DB for MySQL/PostgreSQL</a:t>
            </a:r>
            <a:endParaRPr lang="en-US" sz="1700" dirty="0"/>
          </a:p>
        </p:txBody>
      </p:sp>
      <p:sp>
        <p:nvSpPr>
          <p:cNvPr id="19" name="Shape 17"/>
          <p:cNvSpPr/>
          <p:nvPr/>
        </p:nvSpPr>
        <p:spPr>
          <a:xfrm>
            <a:off x="773073" y="5521642"/>
            <a:ext cx="13084254" cy="977503"/>
          </a:xfrm>
          <a:prstGeom prst="rect">
            <a:avLst/>
          </a:prstGeom>
          <a:solidFill>
            <a:srgbClr val="000000">
              <a:alpha val="4000"/>
            </a:srgbClr>
          </a:solidFill>
          <a:ln/>
        </p:spPr>
      </p:sp>
      <p:sp>
        <p:nvSpPr>
          <p:cNvPr id="20" name="Text 18"/>
          <p:cNvSpPr/>
          <p:nvPr/>
        </p:nvSpPr>
        <p:spPr>
          <a:xfrm>
            <a:off x="992029" y="5660469"/>
            <a:ext cx="2829758" cy="699849"/>
          </a:xfrm>
          <a:prstGeom prst="rect">
            <a:avLst/>
          </a:prstGeom>
          <a:noFill/>
          <a:ln/>
        </p:spPr>
        <p:txBody>
          <a:bodyPr wrap="squar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BBDD Relacional Global y Escalable</a:t>
            </a:r>
            <a:endParaRPr lang="en-US" sz="1700" dirty="0"/>
          </a:p>
        </p:txBody>
      </p:sp>
      <p:sp>
        <p:nvSpPr>
          <p:cNvPr id="21" name="Text 19"/>
          <p:cNvSpPr/>
          <p:nvPr/>
        </p:nvSpPr>
        <p:spPr>
          <a:xfrm>
            <a:off x="4266843" y="5660469"/>
            <a:ext cx="2825948" cy="349925"/>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Aurora Global Database</a:t>
            </a:r>
            <a:endParaRPr lang="en-US" sz="1700" dirty="0"/>
          </a:p>
        </p:txBody>
      </p:sp>
      <p:sp>
        <p:nvSpPr>
          <p:cNvPr id="22" name="Text 20"/>
          <p:cNvSpPr/>
          <p:nvPr/>
        </p:nvSpPr>
        <p:spPr>
          <a:xfrm>
            <a:off x="7537847" y="5660469"/>
            <a:ext cx="2825948" cy="349925"/>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Cloud Spanner</a:t>
            </a:r>
            <a:endParaRPr lang="en-US" sz="1700" dirty="0"/>
          </a:p>
        </p:txBody>
      </p:sp>
      <p:sp>
        <p:nvSpPr>
          <p:cNvPr id="23" name="Text 21"/>
          <p:cNvSpPr/>
          <p:nvPr/>
        </p:nvSpPr>
        <p:spPr>
          <a:xfrm>
            <a:off x="10808851" y="5660469"/>
            <a:ext cx="2829758" cy="349925"/>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Azure SQL Hyperscale</a:t>
            </a:r>
            <a:endParaRPr lang="en-US" sz="1700" dirty="0"/>
          </a:p>
        </p:txBody>
      </p:sp>
      <p:sp>
        <p:nvSpPr>
          <p:cNvPr id="24" name="Text 22"/>
          <p:cNvSpPr/>
          <p:nvPr/>
        </p:nvSpPr>
        <p:spPr>
          <a:xfrm>
            <a:off x="765453" y="6752749"/>
            <a:ext cx="13099494" cy="699849"/>
          </a:xfrm>
          <a:prstGeom prst="rect">
            <a:avLst/>
          </a:prstGeom>
          <a:noFill/>
          <a:ln/>
        </p:spPr>
        <p:txBody>
          <a:bodyPr wrap="square" lIns="0" tIns="0" rIns="0" bIns="0" rtlCol="0" anchor="t"/>
          <a:lstStyle/>
          <a:p>
            <a:pPr marL="0" indent="0" algn="l">
              <a:lnSpc>
                <a:spcPts val="2750"/>
              </a:lnSpc>
              <a:buNone/>
            </a:pPr>
            <a:r>
              <a:rPr lang="en-US" sz="1700" b="1" dirty="0">
                <a:solidFill>
                  <a:srgbClr val="4950BC"/>
                </a:solidFill>
                <a:latin typeface="Inter" pitchFamily="34" charset="0"/>
                <a:ea typeface="Inter" pitchFamily="34" charset="-122"/>
                <a:cs typeface="Inter" pitchFamily="34" charset="-120"/>
              </a:rPr>
              <a:t>Punto destacado:</a:t>
            </a:r>
            <a:r>
              <a:rPr lang="en-US" sz="1700" dirty="0">
                <a:solidFill>
                  <a:srgbClr val="272525"/>
                </a:solidFill>
                <a:latin typeface="Inter" pitchFamily="34" charset="0"/>
                <a:ea typeface="Inter" pitchFamily="34" charset="-122"/>
                <a:cs typeface="Inter" pitchFamily="34" charset="-120"/>
              </a:rPr>
              <a:t> Cloud Spanner de GCP ofrece fuerte consistencia global, un diferenciador clave frente a la competencia. Es la única base de datos relacional que combina la consistencia de SQL tradicional con la escalabilidad global.</a:t>
            </a:r>
            <a:endParaRPr lang="en-US" sz="1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37235" y="1080968"/>
            <a:ext cx="13155930" cy="1316355"/>
          </a:xfrm>
          <a:prstGeom prst="rect">
            <a:avLst/>
          </a:prstGeom>
          <a:noFill/>
          <a:ln/>
        </p:spPr>
        <p:txBody>
          <a:bodyPr wrap="square" lIns="0" tIns="0" rIns="0" bIns="0" rtlCol="0" anchor="t"/>
          <a:lstStyle/>
          <a:p>
            <a:pPr marL="0" indent="0" algn="l">
              <a:lnSpc>
                <a:spcPts val="5150"/>
              </a:lnSpc>
              <a:buNone/>
            </a:pPr>
            <a:r>
              <a:rPr lang="en-US" sz="4100" b="1" dirty="0">
                <a:solidFill>
                  <a:srgbClr val="000000"/>
                </a:solidFill>
                <a:latin typeface="Inter Bold" pitchFamily="34" charset="0"/>
                <a:ea typeface="Inter Bold" pitchFamily="34" charset="-122"/>
                <a:cs typeface="Inter Bold" pitchFamily="34" charset="-120"/>
              </a:rPr>
              <a:t>Tabla Comparativa - GCP y Azure (NoSQL y Analítica)</a:t>
            </a:r>
            <a:endParaRPr lang="en-US" sz="4100" dirty="0"/>
          </a:p>
        </p:txBody>
      </p:sp>
      <p:sp>
        <p:nvSpPr>
          <p:cNvPr id="3" name="Shape 1"/>
          <p:cNvSpPr/>
          <p:nvPr/>
        </p:nvSpPr>
        <p:spPr>
          <a:xfrm>
            <a:off x="737235" y="2818567"/>
            <a:ext cx="13155930" cy="2771537"/>
          </a:xfrm>
          <a:prstGeom prst="roundRect">
            <a:avLst>
              <a:gd name="adj" fmla="val 3192"/>
            </a:avLst>
          </a:prstGeom>
          <a:noFill/>
          <a:ln w="7620">
            <a:solidFill>
              <a:srgbClr val="000000">
                <a:alpha val="8000"/>
              </a:srgbClr>
            </a:solidFill>
            <a:prstDash val="solid"/>
          </a:ln>
        </p:spPr>
      </p:sp>
      <p:sp>
        <p:nvSpPr>
          <p:cNvPr id="4" name="Shape 2"/>
          <p:cNvSpPr/>
          <p:nvPr/>
        </p:nvSpPr>
        <p:spPr>
          <a:xfrm>
            <a:off x="744855" y="2826187"/>
            <a:ext cx="13140690" cy="604838"/>
          </a:xfrm>
          <a:prstGeom prst="rect">
            <a:avLst/>
          </a:prstGeom>
          <a:solidFill>
            <a:srgbClr val="FFFFFF">
              <a:alpha val="4000"/>
            </a:srgbClr>
          </a:solidFill>
          <a:ln/>
        </p:spPr>
      </p:sp>
      <p:sp>
        <p:nvSpPr>
          <p:cNvPr id="5" name="Text 3"/>
          <p:cNvSpPr/>
          <p:nvPr/>
        </p:nvSpPr>
        <p:spPr>
          <a:xfrm>
            <a:off x="955477" y="2960132"/>
            <a:ext cx="2860119" cy="336947"/>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Categoría</a:t>
            </a:r>
            <a:endParaRPr lang="en-US" sz="1650" dirty="0"/>
          </a:p>
        </p:txBody>
      </p:sp>
      <p:sp>
        <p:nvSpPr>
          <p:cNvPr id="6" name="Text 4"/>
          <p:cNvSpPr/>
          <p:nvPr/>
        </p:nvSpPr>
        <p:spPr>
          <a:xfrm>
            <a:off x="4244459" y="2960132"/>
            <a:ext cx="2856309" cy="336947"/>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AWS</a:t>
            </a:r>
            <a:endParaRPr lang="en-US" sz="1650" dirty="0"/>
          </a:p>
        </p:txBody>
      </p:sp>
      <p:sp>
        <p:nvSpPr>
          <p:cNvPr id="7" name="Text 5"/>
          <p:cNvSpPr/>
          <p:nvPr/>
        </p:nvSpPr>
        <p:spPr>
          <a:xfrm>
            <a:off x="7529632" y="2960132"/>
            <a:ext cx="2856309" cy="336947"/>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Google Cloud (GCP)</a:t>
            </a:r>
            <a:endParaRPr lang="en-US" sz="1650" dirty="0"/>
          </a:p>
        </p:txBody>
      </p:sp>
      <p:sp>
        <p:nvSpPr>
          <p:cNvPr id="8" name="Text 6"/>
          <p:cNvSpPr/>
          <p:nvPr/>
        </p:nvSpPr>
        <p:spPr>
          <a:xfrm>
            <a:off x="10814804" y="2960132"/>
            <a:ext cx="2860119" cy="336947"/>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Microsoft Azure</a:t>
            </a:r>
            <a:endParaRPr lang="en-US" sz="1650" dirty="0"/>
          </a:p>
        </p:txBody>
      </p:sp>
      <p:sp>
        <p:nvSpPr>
          <p:cNvPr id="9" name="Shape 7"/>
          <p:cNvSpPr/>
          <p:nvPr/>
        </p:nvSpPr>
        <p:spPr>
          <a:xfrm>
            <a:off x="744855" y="3431024"/>
            <a:ext cx="13140690" cy="941784"/>
          </a:xfrm>
          <a:prstGeom prst="rect">
            <a:avLst/>
          </a:prstGeom>
          <a:solidFill>
            <a:srgbClr val="000000">
              <a:alpha val="4000"/>
            </a:srgbClr>
          </a:solidFill>
          <a:ln/>
        </p:spPr>
      </p:sp>
      <p:sp>
        <p:nvSpPr>
          <p:cNvPr id="10" name="Text 8"/>
          <p:cNvSpPr/>
          <p:nvPr/>
        </p:nvSpPr>
        <p:spPr>
          <a:xfrm>
            <a:off x="955477" y="3564969"/>
            <a:ext cx="2860119" cy="673894"/>
          </a:xfrm>
          <a:prstGeom prst="rect">
            <a:avLst/>
          </a:prstGeom>
          <a:noFill/>
          <a:ln/>
        </p:spPr>
        <p:txBody>
          <a:bodyPr wrap="squar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NoSQL (Multimodelo/Documental)</a:t>
            </a:r>
            <a:endParaRPr lang="en-US" sz="1650" dirty="0"/>
          </a:p>
        </p:txBody>
      </p:sp>
      <p:sp>
        <p:nvSpPr>
          <p:cNvPr id="11" name="Text 9"/>
          <p:cNvSpPr/>
          <p:nvPr/>
        </p:nvSpPr>
        <p:spPr>
          <a:xfrm>
            <a:off x="4244459" y="3564969"/>
            <a:ext cx="285630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DynamoDB, DocumentDB</a:t>
            </a:r>
            <a:endParaRPr lang="en-US" sz="1650" dirty="0"/>
          </a:p>
        </p:txBody>
      </p:sp>
      <p:sp>
        <p:nvSpPr>
          <p:cNvPr id="12" name="Text 10"/>
          <p:cNvSpPr/>
          <p:nvPr/>
        </p:nvSpPr>
        <p:spPr>
          <a:xfrm>
            <a:off x="7529632" y="3564969"/>
            <a:ext cx="2856309" cy="67389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Firestore, Bigtable (Columnar)</a:t>
            </a:r>
            <a:endParaRPr lang="en-US" sz="1650" dirty="0"/>
          </a:p>
        </p:txBody>
      </p:sp>
      <p:sp>
        <p:nvSpPr>
          <p:cNvPr id="13" name="Text 11"/>
          <p:cNvSpPr/>
          <p:nvPr/>
        </p:nvSpPr>
        <p:spPr>
          <a:xfrm>
            <a:off x="10814804" y="3564969"/>
            <a:ext cx="286011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Azure Cosmos DB</a:t>
            </a:r>
            <a:endParaRPr lang="en-US" sz="1650" dirty="0"/>
          </a:p>
        </p:txBody>
      </p:sp>
      <p:sp>
        <p:nvSpPr>
          <p:cNvPr id="14" name="Shape 12"/>
          <p:cNvSpPr/>
          <p:nvPr/>
        </p:nvSpPr>
        <p:spPr>
          <a:xfrm>
            <a:off x="744855" y="4372808"/>
            <a:ext cx="13140690" cy="604838"/>
          </a:xfrm>
          <a:prstGeom prst="rect">
            <a:avLst/>
          </a:prstGeom>
          <a:solidFill>
            <a:srgbClr val="FFFFFF">
              <a:alpha val="4000"/>
            </a:srgbClr>
          </a:solidFill>
          <a:ln/>
        </p:spPr>
      </p:sp>
      <p:sp>
        <p:nvSpPr>
          <p:cNvPr id="15" name="Text 13"/>
          <p:cNvSpPr/>
          <p:nvPr/>
        </p:nvSpPr>
        <p:spPr>
          <a:xfrm>
            <a:off x="955477" y="4506754"/>
            <a:ext cx="2860119" cy="336947"/>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En Memoria (Cache)</a:t>
            </a:r>
            <a:endParaRPr lang="en-US" sz="1650" dirty="0"/>
          </a:p>
        </p:txBody>
      </p:sp>
      <p:sp>
        <p:nvSpPr>
          <p:cNvPr id="16" name="Text 14"/>
          <p:cNvSpPr/>
          <p:nvPr/>
        </p:nvSpPr>
        <p:spPr>
          <a:xfrm>
            <a:off x="4244459" y="4506754"/>
            <a:ext cx="285630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ElastiCache</a:t>
            </a:r>
            <a:endParaRPr lang="en-US" sz="1650" dirty="0"/>
          </a:p>
        </p:txBody>
      </p:sp>
      <p:sp>
        <p:nvSpPr>
          <p:cNvPr id="17" name="Text 15"/>
          <p:cNvSpPr/>
          <p:nvPr/>
        </p:nvSpPr>
        <p:spPr>
          <a:xfrm>
            <a:off x="7529632" y="4506754"/>
            <a:ext cx="285630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Memorystore</a:t>
            </a:r>
            <a:endParaRPr lang="en-US" sz="1650" dirty="0"/>
          </a:p>
        </p:txBody>
      </p:sp>
      <p:sp>
        <p:nvSpPr>
          <p:cNvPr id="18" name="Text 16"/>
          <p:cNvSpPr/>
          <p:nvPr/>
        </p:nvSpPr>
        <p:spPr>
          <a:xfrm>
            <a:off x="10814804" y="4506754"/>
            <a:ext cx="286011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Azure Cache for Redis</a:t>
            </a:r>
            <a:endParaRPr lang="en-US" sz="1650" dirty="0"/>
          </a:p>
        </p:txBody>
      </p:sp>
      <p:sp>
        <p:nvSpPr>
          <p:cNvPr id="19" name="Shape 17"/>
          <p:cNvSpPr/>
          <p:nvPr/>
        </p:nvSpPr>
        <p:spPr>
          <a:xfrm>
            <a:off x="744855" y="4977646"/>
            <a:ext cx="13140690" cy="604838"/>
          </a:xfrm>
          <a:prstGeom prst="rect">
            <a:avLst/>
          </a:prstGeom>
          <a:solidFill>
            <a:srgbClr val="000000">
              <a:alpha val="4000"/>
            </a:srgbClr>
          </a:solidFill>
          <a:ln/>
        </p:spPr>
      </p:sp>
      <p:sp>
        <p:nvSpPr>
          <p:cNvPr id="20" name="Text 18"/>
          <p:cNvSpPr/>
          <p:nvPr/>
        </p:nvSpPr>
        <p:spPr>
          <a:xfrm>
            <a:off x="955477" y="5111591"/>
            <a:ext cx="2860119" cy="336947"/>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Data Warehouse</a:t>
            </a:r>
            <a:endParaRPr lang="en-US" sz="1650" dirty="0"/>
          </a:p>
        </p:txBody>
      </p:sp>
      <p:sp>
        <p:nvSpPr>
          <p:cNvPr id="21" name="Text 19"/>
          <p:cNvSpPr/>
          <p:nvPr/>
        </p:nvSpPr>
        <p:spPr>
          <a:xfrm>
            <a:off x="4244459" y="5111591"/>
            <a:ext cx="285630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Amazon Redshift</a:t>
            </a:r>
            <a:endParaRPr lang="en-US" sz="1650" dirty="0"/>
          </a:p>
        </p:txBody>
      </p:sp>
      <p:sp>
        <p:nvSpPr>
          <p:cNvPr id="22" name="Text 20"/>
          <p:cNvSpPr/>
          <p:nvPr/>
        </p:nvSpPr>
        <p:spPr>
          <a:xfrm>
            <a:off x="7529632" y="5111591"/>
            <a:ext cx="285630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BigQuery</a:t>
            </a:r>
            <a:endParaRPr lang="en-US" sz="1650" dirty="0"/>
          </a:p>
        </p:txBody>
      </p:sp>
      <p:sp>
        <p:nvSpPr>
          <p:cNvPr id="23" name="Text 21"/>
          <p:cNvSpPr/>
          <p:nvPr/>
        </p:nvSpPr>
        <p:spPr>
          <a:xfrm>
            <a:off x="10814804" y="5111591"/>
            <a:ext cx="2860119" cy="336947"/>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Azure Synapse Analytics</a:t>
            </a:r>
            <a:endParaRPr lang="en-US" sz="1650" dirty="0"/>
          </a:p>
        </p:txBody>
      </p:sp>
      <p:sp>
        <p:nvSpPr>
          <p:cNvPr id="24" name="Text 22"/>
          <p:cNvSpPr/>
          <p:nvPr/>
        </p:nvSpPr>
        <p:spPr>
          <a:xfrm>
            <a:off x="737235" y="5827038"/>
            <a:ext cx="13155930" cy="336947"/>
          </a:xfrm>
          <a:prstGeom prst="rect">
            <a:avLst/>
          </a:prstGeom>
          <a:noFill/>
          <a:ln/>
        </p:spPr>
        <p:txBody>
          <a:bodyPr wrap="none" lIns="0" tIns="0" rIns="0" bIns="0" rtlCol="0" anchor="t"/>
          <a:lstStyle/>
          <a:p>
            <a:pPr marL="0" indent="0" algn="l">
              <a:lnSpc>
                <a:spcPts val="2650"/>
              </a:lnSpc>
              <a:buNone/>
            </a:pPr>
            <a:r>
              <a:rPr lang="en-US" sz="1650" b="1" dirty="0">
                <a:solidFill>
                  <a:srgbClr val="4950BC"/>
                </a:solidFill>
                <a:latin typeface="Inter" pitchFamily="34" charset="0"/>
                <a:ea typeface="Inter" pitchFamily="34" charset="-122"/>
                <a:cs typeface="Inter" pitchFamily="34" charset="-120"/>
              </a:rPr>
              <a:t>Puntos destacados:</a:t>
            </a:r>
            <a:endParaRPr lang="en-US" sz="1650" dirty="0"/>
          </a:p>
        </p:txBody>
      </p:sp>
      <p:sp>
        <p:nvSpPr>
          <p:cNvPr id="25" name="Text 23"/>
          <p:cNvSpPr/>
          <p:nvPr/>
        </p:nvSpPr>
        <p:spPr>
          <a:xfrm>
            <a:off x="737235" y="6400919"/>
            <a:ext cx="13155930" cy="336947"/>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Azure Cosmos DB es el servicio multimodelo por excelencia, soporta varias APIs (SQL, MongoDB, Cassandra, Gremlin, Table).</a:t>
            </a:r>
            <a:endParaRPr lang="en-US" sz="1650" dirty="0"/>
          </a:p>
        </p:txBody>
      </p:sp>
      <p:sp>
        <p:nvSpPr>
          <p:cNvPr id="26" name="Text 24"/>
          <p:cNvSpPr/>
          <p:nvPr/>
        </p:nvSpPr>
        <p:spPr>
          <a:xfrm>
            <a:off x="737235" y="6811566"/>
            <a:ext cx="13155930" cy="336947"/>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BigQuery de GCP es serverless por naturaleza, otro gran diferenciador frente a Redshift que requiere aprovisionar clústeres.</a:t>
            </a:r>
            <a:endParaRPr lang="en-US" sz="16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652224" y="512445"/>
            <a:ext cx="11502033" cy="589955"/>
          </a:xfrm>
          <a:prstGeom prst="rect">
            <a:avLst/>
          </a:prstGeom>
          <a:noFill/>
          <a:ln/>
        </p:spPr>
        <p:txBody>
          <a:bodyPr wrap="none" lIns="0" tIns="0" rIns="0" bIns="0" rtlCol="0" anchor="t"/>
          <a:lstStyle/>
          <a:p>
            <a:pPr marL="0" indent="0" algn="l">
              <a:lnSpc>
                <a:spcPts val="4550"/>
              </a:lnSpc>
              <a:buNone/>
            </a:pPr>
            <a:r>
              <a:rPr lang="en-US" sz="3650" b="1" dirty="0">
                <a:solidFill>
                  <a:srgbClr val="000000"/>
                </a:solidFill>
                <a:latin typeface="Inter Bold" pitchFamily="34" charset="0"/>
                <a:ea typeface="Inter Bold" pitchFamily="34" charset="-122"/>
                <a:cs typeface="Inter Bold" pitchFamily="34" charset="-120"/>
              </a:rPr>
              <a:t>🧠 Actividad de Debate: ¿Competidores o Aliados?</a:t>
            </a:r>
            <a:endParaRPr lang="en-US" sz="3650" dirty="0"/>
          </a:p>
        </p:txBody>
      </p:sp>
      <p:pic>
        <p:nvPicPr>
          <p:cNvPr id="3" name="Image 0" descr="preencoded.png"/>
          <p:cNvPicPr>
            <a:picLocks noChangeAspect="1"/>
          </p:cNvPicPr>
          <p:nvPr/>
        </p:nvPicPr>
        <p:blipFill>
          <a:blip r:embed="rId3"/>
          <a:stretch>
            <a:fillRect/>
          </a:stretch>
        </p:blipFill>
        <p:spPr>
          <a:xfrm>
            <a:off x="652224" y="1591389"/>
            <a:ext cx="6435685" cy="6435685"/>
          </a:xfrm>
          <a:prstGeom prst="rect">
            <a:avLst/>
          </a:prstGeom>
        </p:spPr>
      </p:pic>
      <p:sp>
        <p:nvSpPr>
          <p:cNvPr id="4" name="Text 1"/>
          <p:cNvSpPr/>
          <p:nvPr/>
        </p:nvSpPr>
        <p:spPr>
          <a:xfrm>
            <a:off x="7550110" y="1568172"/>
            <a:ext cx="2966085" cy="349448"/>
          </a:xfrm>
          <a:prstGeom prst="rect">
            <a:avLst/>
          </a:prstGeom>
          <a:noFill/>
          <a:ln/>
        </p:spPr>
        <p:txBody>
          <a:bodyPr wrap="none" lIns="0" tIns="0" rIns="0" bIns="0" rtlCol="0" anchor="t"/>
          <a:lstStyle/>
          <a:p>
            <a:pPr marL="0" indent="0" algn="l">
              <a:lnSpc>
                <a:spcPts val="2750"/>
              </a:lnSpc>
              <a:buNone/>
            </a:pPr>
            <a:r>
              <a:rPr lang="en-US" sz="2200" b="1" dirty="0">
                <a:solidFill>
                  <a:srgbClr val="4950BC"/>
                </a:solidFill>
                <a:latin typeface="Inter Bold" pitchFamily="34" charset="0"/>
                <a:ea typeface="Inter Bold" pitchFamily="34" charset="-122"/>
                <a:cs typeface="Inter Bold" pitchFamily="34" charset="-120"/>
              </a:rPr>
              <a:t>Pregunta para Debate</a:t>
            </a:r>
            <a:endParaRPr lang="en-US" sz="2200" dirty="0"/>
          </a:p>
        </p:txBody>
      </p:sp>
      <p:sp>
        <p:nvSpPr>
          <p:cNvPr id="5" name="Text 2"/>
          <p:cNvSpPr/>
          <p:nvPr/>
        </p:nvSpPr>
        <p:spPr>
          <a:xfrm>
            <a:off x="7550110" y="2103953"/>
            <a:ext cx="6435685" cy="1490663"/>
          </a:xfrm>
          <a:prstGeom prst="rect">
            <a:avLst/>
          </a:prstGeom>
          <a:noFill/>
          <a:ln/>
        </p:spPr>
        <p:txBody>
          <a:bodyPr wrap="square" lIns="0" tIns="0" rIns="0" bIns="0" rtlCol="0" anchor="t"/>
          <a:lstStyle/>
          <a:p>
            <a:pPr marL="0" indent="0" algn="l">
              <a:lnSpc>
                <a:spcPts val="2300"/>
              </a:lnSpc>
              <a:buNone/>
            </a:pPr>
            <a:r>
              <a:rPr lang="en-US" sz="1600" dirty="0">
                <a:solidFill>
                  <a:srgbClr val="272525"/>
                </a:solidFill>
                <a:latin typeface="Inter" pitchFamily="34" charset="0"/>
                <a:ea typeface="Inter" pitchFamily="34" charset="-122"/>
                <a:cs typeface="Inter" pitchFamily="34" charset="-120"/>
              </a:rPr>
              <a:t>"Para un nuevo proyecto de IA que analizará datos de clientes provenientes de múltiples fuentes (CRM, web, redes sociales), ¿considerarías un Data Lake y un Data Warehouse como arquitecturas competidoras (eliges una o la otra) o como componentes aliados que pueden coexistir? ¿Por qué?"</a:t>
            </a:r>
            <a:endParaRPr lang="en-US" sz="1600" dirty="0"/>
          </a:p>
        </p:txBody>
      </p:sp>
      <p:sp>
        <p:nvSpPr>
          <p:cNvPr id="6" name="Text 3"/>
          <p:cNvSpPr/>
          <p:nvPr/>
        </p:nvSpPr>
        <p:spPr>
          <a:xfrm>
            <a:off x="7550110" y="3780949"/>
            <a:ext cx="3070622" cy="291227"/>
          </a:xfrm>
          <a:prstGeom prst="rect">
            <a:avLst/>
          </a:prstGeom>
          <a:noFill/>
          <a:ln/>
        </p:spPr>
        <p:txBody>
          <a:bodyPr wrap="none" lIns="0" tIns="0" rIns="0" bIns="0" rtlCol="0" anchor="t"/>
          <a:lstStyle/>
          <a:p>
            <a:pPr marL="0" indent="0" algn="l">
              <a:lnSpc>
                <a:spcPts val="2250"/>
              </a:lnSpc>
              <a:buNone/>
            </a:pPr>
            <a:r>
              <a:rPr lang="en-US" sz="2000" b="1" dirty="0">
                <a:solidFill>
                  <a:srgbClr val="000000"/>
                </a:solidFill>
                <a:latin typeface="Inter Bold" pitchFamily="34" charset="0"/>
                <a:ea typeface="Inter Bold" pitchFamily="34" charset="-122"/>
                <a:cs typeface="Inter Bold" pitchFamily="34" charset="-120"/>
              </a:rPr>
              <a:t>Puntos a guiar en el debate</a:t>
            </a:r>
            <a:endParaRPr lang="en-US" sz="2000" dirty="0"/>
          </a:p>
        </p:txBody>
      </p:sp>
      <p:sp>
        <p:nvSpPr>
          <p:cNvPr id="7" name="Text 4"/>
          <p:cNvSpPr/>
          <p:nvPr/>
        </p:nvSpPr>
        <p:spPr>
          <a:xfrm>
            <a:off x="7550110" y="4258508"/>
            <a:ext cx="6435685" cy="894398"/>
          </a:xfrm>
          <a:prstGeom prst="rect">
            <a:avLst/>
          </a:prstGeom>
          <a:noFill/>
          <a:ln/>
        </p:spPr>
        <p:txBody>
          <a:bodyPr wrap="square" lIns="0" tIns="0" rIns="0" bIns="0" rtlCol="0" anchor="t"/>
          <a:lstStyle/>
          <a:p>
            <a:pPr marL="342900" indent="-342900" algn="l">
              <a:lnSpc>
                <a:spcPts val="2300"/>
              </a:lnSpc>
              <a:buSzPct val="100000"/>
              <a:buChar char="•"/>
            </a:pPr>
            <a:r>
              <a:rPr lang="en-US" sz="1600" b="1" dirty="0">
                <a:solidFill>
                  <a:srgbClr val="272525"/>
                </a:solidFill>
                <a:latin typeface="Inter" pitchFamily="34" charset="0"/>
                <a:ea typeface="Inter" pitchFamily="34" charset="-122"/>
                <a:cs typeface="Inter" pitchFamily="34" charset="-120"/>
              </a:rPr>
              <a:t>Aliados:</a:t>
            </a:r>
            <a:r>
              <a:rPr lang="en-US" sz="1600" dirty="0">
                <a:solidFill>
                  <a:srgbClr val="272525"/>
                </a:solidFill>
                <a:latin typeface="Inter" pitchFamily="34" charset="0"/>
                <a:ea typeface="Inter" pitchFamily="34" charset="-122"/>
                <a:cs typeface="Inter" pitchFamily="34" charset="-120"/>
              </a:rPr>
              <a:t> El Data Lake (S3) actúa como repositorio central para datos brutos. Subconjuntos de datos limpios se cargan en el Data Warehouse (Redshift) para análisis de alto rendimiento.</a:t>
            </a:r>
            <a:endParaRPr lang="en-US" sz="1600" dirty="0"/>
          </a:p>
        </p:txBody>
      </p:sp>
      <p:sp>
        <p:nvSpPr>
          <p:cNvPr id="8" name="Text 5"/>
          <p:cNvSpPr/>
          <p:nvPr/>
        </p:nvSpPr>
        <p:spPr>
          <a:xfrm>
            <a:off x="7550110" y="5218033"/>
            <a:ext cx="6435685" cy="894398"/>
          </a:xfrm>
          <a:prstGeom prst="rect">
            <a:avLst/>
          </a:prstGeom>
          <a:noFill/>
          <a:ln/>
        </p:spPr>
        <p:txBody>
          <a:bodyPr wrap="square" lIns="0" tIns="0" rIns="0" bIns="0" rtlCol="0" anchor="t"/>
          <a:lstStyle/>
          <a:p>
            <a:pPr marL="342900" indent="-342900" algn="l">
              <a:lnSpc>
                <a:spcPts val="2300"/>
              </a:lnSpc>
              <a:buSzPct val="100000"/>
              <a:buChar char="•"/>
            </a:pPr>
            <a:r>
              <a:rPr lang="en-US" sz="1600" b="1" dirty="0">
                <a:solidFill>
                  <a:srgbClr val="272525"/>
                </a:solidFill>
                <a:latin typeface="Inter" pitchFamily="34" charset="0"/>
                <a:ea typeface="Inter" pitchFamily="34" charset="-122"/>
                <a:cs typeface="Inter" pitchFamily="34" charset="-120"/>
              </a:rPr>
              <a:t>Competidores:</a:t>
            </a:r>
            <a:r>
              <a:rPr lang="en-US" sz="1600" dirty="0">
                <a:solidFill>
                  <a:srgbClr val="272525"/>
                </a:solidFill>
                <a:latin typeface="Inter" pitchFamily="34" charset="0"/>
                <a:ea typeface="Inter" pitchFamily="34" charset="-122"/>
                <a:cs typeface="Inter" pitchFamily="34" charset="-120"/>
              </a:rPr>
              <a:t> Herramientas como Redshift Spectrum o BigQuery pueden consultar los datos del lago directamente, reduciendo la necesidad de un DW tradicional.</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622102" y="490418"/>
            <a:ext cx="12787074" cy="555546"/>
          </a:xfrm>
          <a:prstGeom prst="rect">
            <a:avLst/>
          </a:prstGeom>
          <a:noFill/>
          <a:ln/>
        </p:spPr>
        <p:txBody>
          <a:bodyPr wrap="none" lIns="0" tIns="0" rIns="0" bIns="0" rtlCol="0" anchor="t"/>
          <a:lstStyle/>
          <a:p>
            <a:pPr marL="0" indent="0" algn="l">
              <a:lnSpc>
                <a:spcPts val="4350"/>
              </a:lnSpc>
              <a:buNone/>
            </a:pPr>
            <a:r>
              <a:rPr lang="en-US" sz="3450" b="1" dirty="0">
                <a:solidFill>
                  <a:srgbClr val="000000"/>
                </a:solidFill>
                <a:latin typeface="Inter Bold" pitchFamily="34" charset="0"/>
                <a:ea typeface="Inter Bold" pitchFamily="34" charset="-122"/>
                <a:cs typeface="Inter Bold" pitchFamily="34" charset="-120"/>
              </a:rPr>
              <a:t>Framework para Seleccionar el Almacenamiento Adecuado</a:t>
            </a:r>
            <a:endParaRPr lang="en-US" sz="3450" dirty="0"/>
          </a:p>
        </p:txBody>
      </p:sp>
      <p:sp>
        <p:nvSpPr>
          <p:cNvPr id="3" name="Text 1"/>
          <p:cNvSpPr/>
          <p:nvPr/>
        </p:nvSpPr>
        <p:spPr>
          <a:xfrm>
            <a:off x="622102" y="1401485"/>
            <a:ext cx="13386197" cy="284321"/>
          </a:xfrm>
          <a:prstGeom prst="rect">
            <a:avLst/>
          </a:prstGeom>
          <a:noFill/>
          <a:ln/>
        </p:spPr>
        <p:txBody>
          <a:bodyPr wrap="none" lIns="0" tIns="0" rIns="0" bIns="0" rtlCol="0" anchor="t"/>
          <a:lstStyle/>
          <a:p>
            <a:pPr marL="0" indent="0" algn="l">
              <a:lnSpc>
                <a:spcPts val="2200"/>
              </a:lnSpc>
              <a:buNone/>
            </a:pPr>
            <a:r>
              <a:rPr lang="en-US" dirty="0">
                <a:solidFill>
                  <a:srgbClr val="272525"/>
                </a:solidFill>
                <a:latin typeface="Inter" pitchFamily="34" charset="0"/>
                <a:ea typeface="Inter" pitchFamily="34" charset="-122"/>
                <a:cs typeface="Inter" pitchFamily="34" charset="-120"/>
              </a:rPr>
              <a:t>No hay una "bala de plata". La elección depende de los requisitos específicos de tu aplicación. Hazte estas preguntas:</a:t>
            </a:r>
            <a:endParaRPr lang="en-US" dirty="0"/>
          </a:p>
        </p:txBody>
      </p:sp>
      <p:pic>
        <p:nvPicPr>
          <p:cNvPr id="4" name="Image 0" descr="preencoded.png"/>
          <p:cNvPicPr>
            <a:picLocks noChangeAspect="1"/>
          </p:cNvPicPr>
          <p:nvPr/>
        </p:nvPicPr>
        <p:blipFill>
          <a:blip r:embed="rId3"/>
          <a:stretch>
            <a:fillRect/>
          </a:stretch>
        </p:blipFill>
        <p:spPr>
          <a:xfrm>
            <a:off x="622102" y="1885712"/>
            <a:ext cx="444341" cy="444341"/>
          </a:xfrm>
          <a:prstGeom prst="rect">
            <a:avLst/>
          </a:prstGeom>
        </p:spPr>
      </p:pic>
      <p:sp>
        <p:nvSpPr>
          <p:cNvPr id="5" name="Text 2"/>
          <p:cNvSpPr/>
          <p:nvPr/>
        </p:nvSpPr>
        <p:spPr>
          <a:xfrm>
            <a:off x="622102" y="2552224"/>
            <a:ext cx="2221944" cy="277654"/>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Modelo de Datos</a:t>
            </a:r>
            <a:endParaRPr lang="en-US" sz="1700" dirty="0"/>
          </a:p>
        </p:txBody>
      </p:sp>
      <p:sp>
        <p:nvSpPr>
          <p:cNvPr id="6" name="Text 3"/>
          <p:cNvSpPr/>
          <p:nvPr/>
        </p:nvSpPr>
        <p:spPr>
          <a:xfrm>
            <a:off x="622102" y="2936438"/>
            <a:ext cx="6582013" cy="568643"/>
          </a:xfrm>
          <a:prstGeom prst="rect">
            <a:avLst/>
          </a:prstGeom>
          <a:noFill/>
          <a:ln/>
        </p:spPr>
        <p:txBody>
          <a:bodyPr wrap="square" lIns="0" tIns="0" rIns="0" bIns="0" rtlCol="0" anchor="t"/>
          <a:lstStyle/>
          <a:p>
            <a:pPr marL="0" indent="0" algn="l">
              <a:lnSpc>
                <a:spcPts val="2200"/>
              </a:lnSpc>
              <a:buNone/>
            </a:pPr>
            <a:r>
              <a:rPr lang="en-US" sz="1600" dirty="0">
                <a:solidFill>
                  <a:srgbClr val="272525"/>
                </a:solidFill>
                <a:latin typeface="Inter" pitchFamily="34" charset="0"/>
                <a:ea typeface="Inter" pitchFamily="34" charset="-122"/>
                <a:cs typeface="Inter" pitchFamily="34" charset="-120"/>
              </a:rPr>
              <a:t>¿Mis datos son estructurados (SQL), semi-estructurados (Documental), relaciones complejas (Grafo) o simples pares clave-valor?</a:t>
            </a:r>
            <a:endParaRPr lang="en-US" sz="1600" dirty="0"/>
          </a:p>
        </p:txBody>
      </p:sp>
      <p:pic>
        <p:nvPicPr>
          <p:cNvPr id="7" name="Image 1" descr="preencoded.png"/>
          <p:cNvPicPr>
            <a:picLocks noChangeAspect="1"/>
          </p:cNvPicPr>
          <p:nvPr/>
        </p:nvPicPr>
        <p:blipFill>
          <a:blip r:embed="rId4"/>
          <a:stretch>
            <a:fillRect/>
          </a:stretch>
        </p:blipFill>
        <p:spPr>
          <a:xfrm>
            <a:off x="7426285" y="1885712"/>
            <a:ext cx="444341" cy="444341"/>
          </a:xfrm>
          <a:prstGeom prst="rect">
            <a:avLst/>
          </a:prstGeom>
        </p:spPr>
      </p:pic>
      <p:sp>
        <p:nvSpPr>
          <p:cNvPr id="8" name="Text 4"/>
          <p:cNvSpPr/>
          <p:nvPr/>
        </p:nvSpPr>
        <p:spPr>
          <a:xfrm>
            <a:off x="7426285" y="2552224"/>
            <a:ext cx="2221944" cy="277654"/>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Patrón de Consultas</a:t>
            </a:r>
            <a:endParaRPr lang="en-US" sz="1700" dirty="0"/>
          </a:p>
        </p:txBody>
      </p:sp>
      <p:sp>
        <p:nvSpPr>
          <p:cNvPr id="9" name="Text 5"/>
          <p:cNvSpPr/>
          <p:nvPr/>
        </p:nvSpPr>
        <p:spPr>
          <a:xfrm>
            <a:off x="7426285" y="2936438"/>
            <a:ext cx="6582013" cy="852964"/>
          </a:xfrm>
          <a:prstGeom prst="rect">
            <a:avLst/>
          </a:prstGeom>
          <a:noFill/>
          <a:ln/>
        </p:spPr>
        <p:txBody>
          <a:bodyPr wrap="square" lIns="0" tIns="0" rIns="0" bIns="0" rtlCol="0" anchor="t"/>
          <a:lstStyle/>
          <a:p>
            <a:pPr marL="0" indent="0" algn="l">
              <a:lnSpc>
                <a:spcPts val="2200"/>
              </a:lnSpc>
              <a:buNone/>
            </a:pPr>
            <a:r>
              <a:rPr lang="en-US" sz="1600" dirty="0">
                <a:solidFill>
                  <a:srgbClr val="272525"/>
                </a:solidFill>
                <a:latin typeface="Inter" pitchFamily="34" charset="0"/>
                <a:ea typeface="Inter" pitchFamily="34" charset="-122"/>
                <a:cs typeface="Inter" pitchFamily="34" charset="-120"/>
              </a:rPr>
              <a:t>¿Cómo voy a acceder a los datos? ¿Búsquedas por clave principal (Key-Value), consultas complejas con JOINS (SQL), o agregaciones masivas (Data Warehouse)?</a:t>
            </a:r>
            <a:endParaRPr lang="en-US" sz="1600" dirty="0"/>
          </a:p>
        </p:txBody>
      </p:sp>
      <p:pic>
        <p:nvPicPr>
          <p:cNvPr id="10" name="Image 2" descr="preencoded.png"/>
          <p:cNvPicPr>
            <a:picLocks noChangeAspect="1"/>
          </p:cNvPicPr>
          <p:nvPr/>
        </p:nvPicPr>
        <p:blipFill>
          <a:blip r:embed="rId5"/>
          <a:stretch>
            <a:fillRect/>
          </a:stretch>
        </p:blipFill>
        <p:spPr>
          <a:xfrm>
            <a:off x="622102" y="4144923"/>
            <a:ext cx="444341" cy="444341"/>
          </a:xfrm>
          <a:prstGeom prst="rect">
            <a:avLst/>
          </a:prstGeom>
        </p:spPr>
      </p:pic>
      <p:sp>
        <p:nvSpPr>
          <p:cNvPr id="11" name="Text 6"/>
          <p:cNvSpPr/>
          <p:nvPr/>
        </p:nvSpPr>
        <p:spPr>
          <a:xfrm>
            <a:off x="622102" y="4811435"/>
            <a:ext cx="2221944" cy="277654"/>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Escalabilidad</a:t>
            </a:r>
            <a:endParaRPr lang="en-US" sz="1700" dirty="0"/>
          </a:p>
        </p:txBody>
      </p:sp>
      <p:sp>
        <p:nvSpPr>
          <p:cNvPr id="12" name="Text 7"/>
          <p:cNvSpPr/>
          <p:nvPr/>
        </p:nvSpPr>
        <p:spPr>
          <a:xfrm>
            <a:off x="622102" y="5195649"/>
            <a:ext cx="6582013" cy="568643"/>
          </a:xfrm>
          <a:prstGeom prst="rect">
            <a:avLst/>
          </a:prstGeom>
          <a:noFill/>
          <a:ln/>
        </p:spPr>
        <p:txBody>
          <a:bodyPr wrap="square" lIns="0" tIns="0" rIns="0" bIns="0" rtlCol="0" anchor="t"/>
          <a:lstStyle/>
          <a:p>
            <a:pPr marL="0" indent="0" algn="l">
              <a:lnSpc>
                <a:spcPts val="2200"/>
              </a:lnSpc>
              <a:buNone/>
            </a:pPr>
            <a:r>
              <a:rPr lang="en-US" sz="1600" dirty="0">
                <a:solidFill>
                  <a:srgbClr val="272525"/>
                </a:solidFill>
                <a:latin typeface="Inter" pitchFamily="34" charset="0"/>
                <a:ea typeface="Inter" pitchFamily="34" charset="-122"/>
                <a:cs typeface="Inter" pitchFamily="34" charset="-120"/>
              </a:rPr>
              <a:t>¿Cuántos datos espero almacenar? ¿Cuál es el crecimiento esperado? ¿Necesito escalar lecturas, escrituras o ambas?</a:t>
            </a:r>
            <a:endParaRPr lang="en-US" sz="1600" dirty="0"/>
          </a:p>
        </p:txBody>
      </p:sp>
      <p:pic>
        <p:nvPicPr>
          <p:cNvPr id="13" name="Image 3" descr="preencoded.png"/>
          <p:cNvPicPr>
            <a:picLocks noChangeAspect="1"/>
          </p:cNvPicPr>
          <p:nvPr/>
        </p:nvPicPr>
        <p:blipFill>
          <a:blip r:embed="rId6"/>
          <a:stretch>
            <a:fillRect/>
          </a:stretch>
        </p:blipFill>
        <p:spPr>
          <a:xfrm>
            <a:off x="7426285" y="4144923"/>
            <a:ext cx="444341" cy="444341"/>
          </a:xfrm>
          <a:prstGeom prst="rect">
            <a:avLst/>
          </a:prstGeom>
        </p:spPr>
      </p:pic>
      <p:sp>
        <p:nvSpPr>
          <p:cNvPr id="14" name="Text 8"/>
          <p:cNvSpPr/>
          <p:nvPr/>
        </p:nvSpPr>
        <p:spPr>
          <a:xfrm>
            <a:off x="7426285" y="4811435"/>
            <a:ext cx="2221944" cy="277654"/>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Latencia</a:t>
            </a:r>
            <a:endParaRPr lang="en-US" sz="1700" dirty="0"/>
          </a:p>
        </p:txBody>
      </p:sp>
      <p:sp>
        <p:nvSpPr>
          <p:cNvPr id="15" name="Text 9"/>
          <p:cNvSpPr/>
          <p:nvPr/>
        </p:nvSpPr>
        <p:spPr>
          <a:xfrm>
            <a:off x="7426285" y="5195649"/>
            <a:ext cx="6582013" cy="568643"/>
          </a:xfrm>
          <a:prstGeom prst="rect">
            <a:avLst/>
          </a:prstGeom>
          <a:noFill/>
          <a:ln/>
        </p:spPr>
        <p:txBody>
          <a:bodyPr wrap="square" lIns="0" tIns="0" rIns="0" bIns="0" rtlCol="0" anchor="t"/>
          <a:lstStyle/>
          <a:p>
            <a:pPr marL="0" indent="0" algn="l">
              <a:lnSpc>
                <a:spcPts val="2200"/>
              </a:lnSpc>
              <a:buNone/>
            </a:pPr>
            <a:r>
              <a:rPr lang="en-US" sz="1600" dirty="0">
                <a:solidFill>
                  <a:srgbClr val="272525"/>
                </a:solidFill>
                <a:latin typeface="Inter" pitchFamily="34" charset="0"/>
                <a:ea typeface="Inter" pitchFamily="34" charset="-122"/>
                <a:cs typeface="Inter" pitchFamily="34" charset="-120"/>
              </a:rPr>
              <a:t>¿La aplicación requiere respuestas en microsegundos (In-Memory), milisegundos (DynamoDB) o segundos (Data Warehouse)?</a:t>
            </a:r>
            <a:endParaRPr lang="en-US" sz="1600" dirty="0"/>
          </a:p>
        </p:txBody>
      </p:sp>
      <p:pic>
        <p:nvPicPr>
          <p:cNvPr id="16" name="Image 4" descr="preencoded.png"/>
          <p:cNvPicPr>
            <a:picLocks noChangeAspect="1"/>
          </p:cNvPicPr>
          <p:nvPr/>
        </p:nvPicPr>
        <p:blipFill>
          <a:blip r:embed="rId7"/>
          <a:stretch>
            <a:fillRect/>
          </a:stretch>
        </p:blipFill>
        <p:spPr>
          <a:xfrm>
            <a:off x="622102" y="6119812"/>
            <a:ext cx="444341" cy="444341"/>
          </a:xfrm>
          <a:prstGeom prst="rect">
            <a:avLst/>
          </a:prstGeom>
        </p:spPr>
      </p:pic>
      <p:sp>
        <p:nvSpPr>
          <p:cNvPr id="17" name="Text 10"/>
          <p:cNvSpPr/>
          <p:nvPr/>
        </p:nvSpPr>
        <p:spPr>
          <a:xfrm>
            <a:off x="622102" y="6786324"/>
            <a:ext cx="2221944" cy="277654"/>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Consistencia</a:t>
            </a:r>
            <a:endParaRPr lang="en-US" sz="1700" dirty="0"/>
          </a:p>
        </p:txBody>
      </p:sp>
      <p:sp>
        <p:nvSpPr>
          <p:cNvPr id="18" name="Text 11"/>
          <p:cNvSpPr/>
          <p:nvPr/>
        </p:nvSpPr>
        <p:spPr>
          <a:xfrm>
            <a:off x="622102" y="7170539"/>
            <a:ext cx="6582013" cy="568643"/>
          </a:xfrm>
          <a:prstGeom prst="rect">
            <a:avLst/>
          </a:prstGeom>
          <a:noFill/>
          <a:ln/>
        </p:spPr>
        <p:txBody>
          <a:bodyPr wrap="square" lIns="0" tIns="0" rIns="0" bIns="0" rtlCol="0" anchor="t"/>
          <a:lstStyle/>
          <a:p>
            <a:pPr marL="0" indent="0" algn="l">
              <a:lnSpc>
                <a:spcPts val="2200"/>
              </a:lnSpc>
              <a:buNone/>
            </a:pPr>
            <a:r>
              <a:rPr lang="en-US" sz="1600" dirty="0">
                <a:solidFill>
                  <a:srgbClr val="272525"/>
                </a:solidFill>
                <a:latin typeface="Inter" pitchFamily="34" charset="0"/>
                <a:ea typeface="Inter" pitchFamily="34" charset="-122"/>
                <a:cs typeface="Inter" pitchFamily="34" charset="-120"/>
              </a:rPr>
              <a:t>¿Necesito garantías ACID fuertes e inmediatas (SQL), o puedo tolerar una consistencia eventual (muchos NoSQL)?</a:t>
            </a:r>
            <a:endParaRPr lang="en-US" sz="1600" dirty="0"/>
          </a:p>
        </p:txBody>
      </p:sp>
      <p:pic>
        <p:nvPicPr>
          <p:cNvPr id="19" name="Image 5" descr="preencoded.png"/>
          <p:cNvPicPr>
            <a:picLocks noChangeAspect="1"/>
          </p:cNvPicPr>
          <p:nvPr/>
        </p:nvPicPr>
        <p:blipFill>
          <a:blip r:embed="rId8"/>
          <a:stretch>
            <a:fillRect/>
          </a:stretch>
        </p:blipFill>
        <p:spPr>
          <a:xfrm>
            <a:off x="7426285" y="6119812"/>
            <a:ext cx="444341" cy="444341"/>
          </a:xfrm>
          <a:prstGeom prst="rect">
            <a:avLst/>
          </a:prstGeom>
        </p:spPr>
      </p:pic>
      <p:sp>
        <p:nvSpPr>
          <p:cNvPr id="20" name="Text 12"/>
          <p:cNvSpPr/>
          <p:nvPr/>
        </p:nvSpPr>
        <p:spPr>
          <a:xfrm>
            <a:off x="7426285" y="6786324"/>
            <a:ext cx="2221944" cy="277654"/>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Coste</a:t>
            </a:r>
            <a:endParaRPr lang="en-US" sz="1700" dirty="0"/>
          </a:p>
        </p:txBody>
      </p:sp>
      <p:sp>
        <p:nvSpPr>
          <p:cNvPr id="21" name="Text 13"/>
          <p:cNvSpPr/>
          <p:nvPr/>
        </p:nvSpPr>
        <p:spPr>
          <a:xfrm>
            <a:off x="7426285" y="7170539"/>
            <a:ext cx="6582013" cy="568643"/>
          </a:xfrm>
          <a:prstGeom prst="rect">
            <a:avLst/>
          </a:prstGeom>
          <a:noFill/>
          <a:ln/>
        </p:spPr>
        <p:txBody>
          <a:bodyPr wrap="square" lIns="0" tIns="0" rIns="0" bIns="0" rtlCol="0" anchor="t"/>
          <a:lstStyle/>
          <a:p>
            <a:pPr marL="0" indent="0" algn="l">
              <a:lnSpc>
                <a:spcPts val="2200"/>
              </a:lnSpc>
              <a:buNone/>
            </a:pPr>
            <a:r>
              <a:rPr lang="en-US" sz="1600" dirty="0">
                <a:solidFill>
                  <a:srgbClr val="272525"/>
                </a:solidFill>
                <a:latin typeface="Inter" pitchFamily="34" charset="0"/>
                <a:ea typeface="Inter" pitchFamily="34" charset="-122"/>
                <a:cs typeface="Inter" pitchFamily="34" charset="-120"/>
              </a:rPr>
              <a:t>¿Cuál es mi presupuesto? Considera los modelos de precios (provisionado, on-demand, serverless).</a:t>
            </a:r>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1742" y="602456"/>
            <a:ext cx="5173861" cy="537210"/>
          </a:xfrm>
          <a:prstGeom prst="rect">
            <a:avLst/>
          </a:prstGeom>
          <a:noFill/>
          <a:ln/>
        </p:spPr>
        <p:txBody>
          <a:bodyPr wrap="none" lIns="0" tIns="0" rIns="0" bIns="0" rtlCol="0" anchor="t"/>
          <a:lstStyle/>
          <a:p>
            <a:pPr marL="0" indent="0" algn="l">
              <a:lnSpc>
                <a:spcPts val="4200"/>
              </a:lnSpc>
              <a:buNone/>
            </a:pPr>
            <a:r>
              <a:rPr lang="en-US" sz="3350" b="1" dirty="0">
                <a:solidFill>
                  <a:srgbClr val="000000"/>
                </a:solidFill>
                <a:latin typeface="Inter Bold" pitchFamily="34" charset="0"/>
                <a:ea typeface="Inter Bold" pitchFamily="34" charset="-122"/>
                <a:cs typeface="Inter Bold" pitchFamily="34" charset="-120"/>
              </a:rPr>
              <a:t>Resumen y Puntos Clave</a:t>
            </a:r>
            <a:endParaRPr lang="en-US" sz="3350" dirty="0"/>
          </a:p>
        </p:txBody>
      </p:sp>
      <p:sp>
        <p:nvSpPr>
          <p:cNvPr id="4" name="Shape 1"/>
          <p:cNvSpPr/>
          <p:nvPr/>
        </p:nvSpPr>
        <p:spPr>
          <a:xfrm>
            <a:off x="601742" y="1397556"/>
            <a:ext cx="7940516" cy="1311354"/>
          </a:xfrm>
          <a:prstGeom prst="roundRect">
            <a:avLst>
              <a:gd name="adj" fmla="val 5507"/>
            </a:avLst>
          </a:prstGeom>
          <a:solidFill>
            <a:srgbClr val="FFFFFF"/>
          </a:solidFill>
          <a:ln w="22860">
            <a:solidFill>
              <a:srgbClr val="C0C1D7"/>
            </a:solidFill>
            <a:prstDash val="solid"/>
          </a:ln>
        </p:spPr>
      </p:sp>
      <p:sp>
        <p:nvSpPr>
          <p:cNvPr id="5" name="Shape 2"/>
          <p:cNvSpPr/>
          <p:nvPr/>
        </p:nvSpPr>
        <p:spPr>
          <a:xfrm>
            <a:off x="601742" y="1397556"/>
            <a:ext cx="45720" cy="1311354"/>
          </a:xfrm>
          <a:prstGeom prst="roundRect">
            <a:avLst>
              <a:gd name="adj" fmla="val 157941"/>
            </a:avLst>
          </a:prstGeom>
          <a:solidFill>
            <a:srgbClr val="4950BC"/>
          </a:solidFill>
          <a:ln/>
        </p:spPr>
      </p:sp>
      <p:sp>
        <p:nvSpPr>
          <p:cNvPr id="6" name="Text 3"/>
          <p:cNvSpPr/>
          <p:nvPr/>
        </p:nvSpPr>
        <p:spPr>
          <a:xfrm>
            <a:off x="842248" y="1592342"/>
            <a:ext cx="3047881" cy="268605"/>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Almacenamiento de Ficheros</a:t>
            </a:r>
            <a:endParaRPr lang="en-US" sz="1650" dirty="0"/>
          </a:p>
        </p:txBody>
      </p:sp>
      <p:sp>
        <p:nvSpPr>
          <p:cNvPr id="7" name="Text 4"/>
          <p:cNvSpPr/>
          <p:nvPr/>
        </p:nvSpPr>
        <p:spPr>
          <a:xfrm>
            <a:off x="842248" y="1964055"/>
            <a:ext cx="7505224" cy="55006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EFS y FSx son esenciales para la colaboración y las aplicaciones que requieren semántica de sistema de ficheros.</a:t>
            </a:r>
            <a:endParaRPr lang="en-US" sz="1350" dirty="0"/>
          </a:p>
        </p:txBody>
      </p:sp>
      <p:sp>
        <p:nvSpPr>
          <p:cNvPr id="8" name="Shape 5"/>
          <p:cNvSpPr/>
          <p:nvPr/>
        </p:nvSpPr>
        <p:spPr>
          <a:xfrm>
            <a:off x="601742" y="2880836"/>
            <a:ext cx="7940516" cy="1311354"/>
          </a:xfrm>
          <a:prstGeom prst="roundRect">
            <a:avLst>
              <a:gd name="adj" fmla="val 5507"/>
            </a:avLst>
          </a:prstGeom>
          <a:solidFill>
            <a:srgbClr val="FFFFFF"/>
          </a:solidFill>
          <a:ln w="22860">
            <a:solidFill>
              <a:srgbClr val="C0C1D7"/>
            </a:solidFill>
            <a:prstDash val="solid"/>
          </a:ln>
        </p:spPr>
      </p:sp>
      <p:sp>
        <p:nvSpPr>
          <p:cNvPr id="9" name="Shape 6"/>
          <p:cNvSpPr/>
          <p:nvPr/>
        </p:nvSpPr>
        <p:spPr>
          <a:xfrm>
            <a:off x="601742" y="2880836"/>
            <a:ext cx="45720" cy="1311354"/>
          </a:xfrm>
          <a:prstGeom prst="roundRect">
            <a:avLst>
              <a:gd name="adj" fmla="val 157941"/>
            </a:avLst>
          </a:prstGeom>
          <a:solidFill>
            <a:srgbClr val="4950BC"/>
          </a:solidFill>
          <a:ln/>
        </p:spPr>
      </p:sp>
      <p:sp>
        <p:nvSpPr>
          <p:cNvPr id="10" name="Text 7"/>
          <p:cNvSpPr/>
          <p:nvPr/>
        </p:nvSpPr>
        <p:spPr>
          <a:xfrm>
            <a:off x="842248" y="3075623"/>
            <a:ext cx="2149078" cy="268605"/>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BBDD Relacionales</a:t>
            </a:r>
            <a:endParaRPr lang="en-US" sz="1650" dirty="0"/>
          </a:p>
        </p:txBody>
      </p:sp>
      <p:sp>
        <p:nvSpPr>
          <p:cNvPr id="11" name="Text 8"/>
          <p:cNvSpPr/>
          <p:nvPr/>
        </p:nvSpPr>
        <p:spPr>
          <a:xfrm>
            <a:off x="842248" y="3447336"/>
            <a:ext cx="7505224" cy="55006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RDS y Aurora son la columna vertebral para datos estructurados y metadatos, ofreciendo consistencia y fiabilidad.</a:t>
            </a:r>
            <a:endParaRPr lang="en-US" sz="1350" dirty="0"/>
          </a:p>
        </p:txBody>
      </p:sp>
      <p:sp>
        <p:nvSpPr>
          <p:cNvPr id="12" name="Shape 9"/>
          <p:cNvSpPr/>
          <p:nvPr/>
        </p:nvSpPr>
        <p:spPr>
          <a:xfrm>
            <a:off x="601742" y="4364117"/>
            <a:ext cx="7940516" cy="1311354"/>
          </a:xfrm>
          <a:prstGeom prst="roundRect">
            <a:avLst>
              <a:gd name="adj" fmla="val 5507"/>
            </a:avLst>
          </a:prstGeom>
          <a:solidFill>
            <a:srgbClr val="FFFFFF"/>
          </a:solidFill>
          <a:ln w="22860">
            <a:solidFill>
              <a:srgbClr val="C0C1D7"/>
            </a:solidFill>
            <a:prstDash val="solid"/>
          </a:ln>
        </p:spPr>
      </p:sp>
      <p:sp>
        <p:nvSpPr>
          <p:cNvPr id="13" name="Shape 10"/>
          <p:cNvSpPr/>
          <p:nvPr/>
        </p:nvSpPr>
        <p:spPr>
          <a:xfrm>
            <a:off x="601742" y="4364117"/>
            <a:ext cx="45720" cy="1311354"/>
          </a:xfrm>
          <a:prstGeom prst="roundRect">
            <a:avLst>
              <a:gd name="adj" fmla="val 157941"/>
            </a:avLst>
          </a:prstGeom>
          <a:solidFill>
            <a:srgbClr val="4950BC"/>
          </a:solidFill>
          <a:ln/>
        </p:spPr>
      </p:sp>
      <p:sp>
        <p:nvSpPr>
          <p:cNvPr id="14" name="Text 11"/>
          <p:cNvSpPr/>
          <p:nvPr/>
        </p:nvSpPr>
        <p:spPr>
          <a:xfrm>
            <a:off x="842248" y="4558903"/>
            <a:ext cx="2149078" cy="268605"/>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NoSQL</a:t>
            </a:r>
            <a:endParaRPr lang="en-US" sz="1650" dirty="0"/>
          </a:p>
        </p:txBody>
      </p:sp>
      <p:sp>
        <p:nvSpPr>
          <p:cNvPr id="15" name="Text 12"/>
          <p:cNvSpPr/>
          <p:nvPr/>
        </p:nvSpPr>
        <p:spPr>
          <a:xfrm>
            <a:off x="842248" y="4930616"/>
            <a:ext cx="7505224" cy="55006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DynamoDB, Neptune y otros ofrecen flexibilidad y escalabilidad para diferentes modelos de datos, siendo cruciales para aplicaciones de IA modernas.</a:t>
            </a:r>
            <a:endParaRPr lang="en-US" sz="1350" dirty="0"/>
          </a:p>
        </p:txBody>
      </p:sp>
      <p:sp>
        <p:nvSpPr>
          <p:cNvPr id="16" name="Shape 13"/>
          <p:cNvSpPr/>
          <p:nvPr/>
        </p:nvSpPr>
        <p:spPr>
          <a:xfrm>
            <a:off x="601742" y="5847398"/>
            <a:ext cx="7940516" cy="1311354"/>
          </a:xfrm>
          <a:prstGeom prst="roundRect">
            <a:avLst>
              <a:gd name="adj" fmla="val 5507"/>
            </a:avLst>
          </a:prstGeom>
          <a:solidFill>
            <a:srgbClr val="FFFFFF"/>
          </a:solidFill>
          <a:ln w="22860">
            <a:solidFill>
              <a:srgbClr val="C0C1D7"/>
            </a:solidFill>
            <a:prstDash val="solid"/>
          </a:ln>
        </p:spPr>
      </p:sp>
      <p:sp>
        <p:nvSpPr>
          <p:cNvPr id="17" name="Shape 14"/>
          <p:cNvSpPr/>
          <p:nvPr/>
        </p:nvSpPr>
        <p:spPr>
          <a:xfrm>
            <a:off x="601742" y="5847398"/>
            <a:ext cx="45720" cy="1311354"/>
          </a:xfrm>
          <a:prstGeom prst="roundRect">
            <a:avLst>
              <a:gd name="adj" fmla="val 157941"/>
            </a:avLst>
          </a:prstGeom>
          <a:solidFill>
            <a:srgbClr val="4950BC"/>
          </a:solidFill>
          <a:ln/>
        </p:spPr>
      </p:sp>
      <p:sp>
        <p:nvSpPr>
          <p:cNvPr id="18" name="Text 15"/>
          <p:cNvSpPr/>
          <p:nvPr/>
        </p:nvSpPr>
        <p:spPr>
          <a:xfrm>
            <a:off x="842248" y="6042184"/>
            <a:ext cx="2693432" cy="268605"/>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Data Lakes y Warehouses</a:t>
            </a:r>
            <a:endParaRPr lang="en-US" sz="1650" dirty="0"/>
          </a:p>
        </p:txBody>
      </p:sp>
      <p:sp>
        <p:nvSpPr>
          <p:cNvPr id="19" name="Text 16"/>
          <p:cNvSpPr/>
          <p:nvPr/>
        </p:nvSpPr>
        <p:spPr>
          <a:xfrm>
            <a:off x="842248" y="6413897"/>
            <a:ext cx="7505224" cy="55006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S3 + Lake Formation para almacenamiento centralizado, y Redshift para potencia de cómputo analítica.</a:t>
            </a:r>
            <a:endParaRPr lang="en-US" sz="1350" dirty="0"/>
          </a:p>
        </p:txBody>
      </p:sp>
      <p:sp>
        <p:nvSpPr>
          <p:cNvPr id="20" name="Text 17"/>
          <p:cNvSpPr/>
          <p:nvPr/>
        </p:nvSpPr>
        <p:spPr>
          <a:xfrm>
            <a:off x="601742" y="7352109"/>
            <a:ext cx="7940516" cy="275034"/>
          </a:xfrm>
          <a:prstGeom prst="rect">
            <a:avLst/>
          </a:prstGeom>
          <a:noFill/>
          <a:ln/>
        </p:spPr>
        <p:txBody>
          <a:bodyPr wrap="none" lIns="0" tIns="0" rIns="0" bIns="0" rtlCol="0" anchor="t"/>
          <a:lstStyle/>
          <a:p>
            <a:pPr marL="0" indent="0" algn="ctr">
              <a:lnSpc>
                <a:spcPts val="2150"/>
              </a:lnSpc>
              <a:buNone/>
            </a:pPr>
            <a:r>
              <a:rPr lang="en-US" sz="1350" dirty="0">
                <a:solidFill>
                  <a:srgbClr val="272525"/>
                </a:solidFill>
                <a:latin typeface="Inter" pitchFamily="34" charset="0"/>
                <a:ea typeface="Inter" pitchFamily="34" charset="-122"/>
                <a:cs typeface="Inter" pitchFamily="34" charset="-120"/>
              </a:rPr>
              <a:t>La clave es entender el problema y los patrones de acceso para elegir la herramienta correcta.</a:t>
            </a:r>
            <a:endParaRPr lang="en-US" sz="13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816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¿Preguntas?</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2687" y="426482"/>
            <a:ext cx="8071604" cy="484584"/>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Inter Bold" pitchFamily="34" charset="0"/>
                <a:ea typeface="Inter Bold" pitchFamily="34" charset="-122"/>
                <a:cs typeface="Inter Bold" pitchFamily="34" charset="-120"/>
              </a:rPr>
              <a:t>¿Dónde Estábamos y Hacia Dónde Vamos?</a:t>
            </a:r>
            <a:endParaRPr lang="en-US" sz="3050" dirty="0"/>
          </a:p>
        </p:txBody>
      </p:sp>
      <p:sp>
        <p:nvSpPr>
          <p:cNvPr id="3" name="Text 1"/>
          <p:cNvSpPr/>
          <p:nvPr/>
        </p:nvSpPr>
        <p:spPr>
          <a:xfrm>
            <a:off x="542687" y="1298615"/>
            <a:ext cx="2666762" cy="290751"/>
          </a:xfrm>
          <a:prstGeom prst="rect">
            <a:avLst/>
          </a:prstGeom>
          <a:noFill/>
          <a:ln/>
        </p:spPr>
        <p:txBody>
          <a:bodyPr wrap="none" lIns="0" tIns="0" rIns="0" bIns="0" rtlCol="0" anchor="t"/>
          <a:lstStyle/>
          <a:p>
            <a:pPr marL="0" indent="0" algn="l">
              <a:lnSpc>
                <a:spcPts val="2250"/>
              </a:lnSpc>
              <a:buNone/>
            </a:pPr>
            <a:r>
              <a:rPr lang="en-US" sz="2400" b="1" dirty="0">
                <a:solidFill>
                  <a:srgbClr val="4950BC"/>
                </a:solidFill>
                <a:latin typeface="Inter Bold" pitchFamily="34" charset="0"/>
                <a:ea typeface="Inter Bold" pitchFamily="34" charset="-122"/>
                <a:cs typeface="Inter Bold" pitchFamily="34" charset="-120"/>
              </a:rPr>
              <a:t>Recordatorio (Sesión 5)</a:t>
            </a:r>
            <a:endParaRPr lang="en-US" sz="2400" dirty="0"/>
          </a:p>
        </p:txBody>
      </p:sp>
      <p:sp>
        <p:nvSpPr>
          <p:cNvPr id="4" name="Shape 2"/>
          <p:cNvSpPr/>
          <p:nvPr/>
        </p:nvSpPr>
        <p:spPr>
          <a:xfrm>
            <a:off x="542687" y="1763792"/>
            <a:ext cx="6583323" cy="1249323"/>
          </a:xfrm>
          <a:prstGeom prst="roundRect">
            <a:avLst>
              <a:gd name="adj" fmla="val 5214"/>
            </a:avLst>
          </a:prstGeom>
          <a:solidFill>
            <a:srgbClr val="FFFFFF"/>
          </a:solidFill>
          <a:ln w="22860">
            <a:solidFill>
              <a:srgbClr val="C0C1D7"/>
            </a:solidFill>
            <a:prstDash val="solid"/>
          </a:ln>
        </p:spPr>
      </p:sp>
      <p:sp>
        <p:nvSpPr>
          <p:cNvPr id="5" name="Text 3"/>
          <p:cNvSpPr/>
          <p:nvPr/>
        </p:nvSpPr>
        <p:spPr>
          <a:xfrm>
            <a:off x="720566" y="1941671"/>
            <a:ext cx="3112532"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latin typeface="Inter Bold" pitchFamily="34" charset="0"/>
                <a:ea typeface="Inter Bold" pitchFamily="34" charset="-122"/>
                <a:cs typeface="Inter Bold" pitchFamily="34" charset="-120"/>
              </a:rPr>
              <a:t>Almacenamiento de Objetos (S3)</a:t>
            </a:r>
            <a:endParaRPr lang="en-US" dirty="0"/>
          </a:p>
        </p:txBody>
      </p:sp>
      <p:sp>
        <p:nvSpPr>
          <p:cNvPr id="6" name="Text 4"/>
          <p:cNvSpPr/>
          <p:nvPr/>
        </p:nvSpPr>
        <p:spPr>
          <a:xfrm>
            <a:off x="720566" y="2338983"/>
            <a:ext cx="6227564" cy="496253"/>
          </a:xfrm>
          <a:prstGeom prst="rect">
            <a:avLst/>
          </a:prstGeom>
          <a:noFill/>
          <a:ln/>
        </p:spPr>
        <p:txBody>
          <a:bodyPr wrap="squar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El pilar para datos no estructurados (imágenes, vídeos, logs). Escalabilidad infinita, ideal como origen de Data Lakes.</a:t>
            </a:r>
            <a:endParaRPr lang="en-US" sz="1600" dirty="0"/>
          </a:p>
        </p:txBody>
      </p:sp>
      <p:sp>
        <p:nvSpPr>
          <p:cNvPr id="7" name="Shape 5"/>
          <p:cNvSpPr/>
          <p:nvPr/>
        </p:nvSpPr>
        <p:spPr>
          <a:xfrm>
            <a:off x="542687" y="3168134"/>
            <a:ext cx="6583323" cy="1249323"/>
          </a:xfrm>
          <a:prstGeom prst="roundRect">
            <a:avLst>
              <a:gd name="adj" fmla="val 5214"/>
            </a:avLst>
          </a:prstGeom>
          <a:solidFill>
            <a:srgbClr val="FFFFFF"/>
          </a:solidFill>
          <a:ln w="22860">
            <a:solidFill>
              <a:srgbClr val="C0C1D7"/>
            </a:solidFill>
            <a:prstDash val="solid"/>
          </a:ln>
        </p:spPr>
      </p:sp>
      <p:sp>
        <p:nvSpPr>
          <p:cNvPr id="8" name="Text 6"/>
          <p:cNvSpPr/>
          <p:nvPr/>
        </p:nvSpPr>
        <p:spPr>
          <a:xfrm>
            <a:off x="720566" y="3346013"/>
            <a:ext cx="3267432" cy="242292"/>
          </a:xfrm>
          <a:prstGeom prst="rect">
            <a:avLst/>
          </a:prstGeom>
          <a:noFill/>
          <a:ln/>
        </p:spPr>
        <p:txBody>
          <a:bodyPr wrap="none" lIns="0" tIns="0" rIns="0" bIns="0" rtlCol="0" anchor="t"/>
          <a:lstStyle/>
          <a:p>
            <a:pPr marL="0" indent="0" algn="l">
              <a:lnSpc>
                <a:spcPts val="1900"/>
              </a:lnSpc>
              <a:buNone/>
            </a:pPr>
            <a:r>
              <a:rPr lang="en-US" b="1" dirty="0">
                <a:solidFill>
                  <a:srgbClr val="272525"/>
                </a:solidFill>
                <a:latin typeface="Inter Bold" pitchFamily="34" charset="0"/>
                <a:ea typeface="Inter Bold" pitchFamily="34" charset="-122"/>
                <a:cs typeface="Inter Bold" pitchFamily="34" charset="-120"/>
              </a:rPr>
              <a:t>Almacenamiento de Bloques (EBS)</a:t>
            </a:r>
            <a:endParaRPr lang="en-US" dirty="0"/>
          </a:p>
        </p:txBody>
      </p:sp>
      <p:sp>
        <p:nvSpPr>
          <p:cNvPr id="9" name="Text 7"/>
          <p:cNvSpPr/>
          <p:nvPr/>
        </p:nvSpPr>
        <p:spPr>
          <a:xfrm>
            <a:off x="720566" y="3743325"/>
            <a:ext cx="6227564" cy="496253"/>
          </a:xfrm>
          <a:prstGeom prst="rect">
            <a:avLst/>
          </a:prstGeom>
          <a:noFill/>
          <a:ln/>
        </p:spPr>
        <p:txBody>
          <a:bodyPr wrap="squar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Los "discos duros virtuales" de nuestras instancias (EC2). Alto rendimiento, pero ligado a una sola instancia a la vez.</a:t>
            </a:r>
            <a:endParaRPr lang="en-US" sz="1600" dirty="0"/>
          </a:p>
        </p:txBody>
      </p:sp>
      <p:pic>
        <p:nvPicPr>
          <p:cNvPr id="10" name="Image 0" descr="preencoded.png"/>
          <p:cNvPicPr>
            <a:picLocks noChangeAspect="1"/>
          </p:cNvPicPr>
          <p:nvPr/>
        </p:nvPicPr>
        <p:blipFill>
          <a:blip r:embed="rId3"/>
          <a:stretch>
            <a:fillRect/>
          </a:stretch>
        </p:blipFill>
        <p:spPr>
          <a:xfrm>
            <a:off x="7512010" y="1318022"/>
            <a:ext cx="6583323" cy="6583323"/>
          </a:xfrm>
          <a:prstGeom prst="rect">
            <a:avLst/>
          </a:prstGeom>
        </p:spPr>
      </p:pic>
      <p:sp>
        <p:nvSpPr>
          <p:cNvPr id="11" name="Text 8"/>
          <p:cNvSpPr/>
          <p:nvPr/>
        </p:nvSpPr>
        <p:spPr>
          <a:xfrm>
            <a:off x="565300" y="4718422"/>
            <a:ext cx="6583323" cy="744379"/>
          </a:xfrm>
          <a:prstGeom prst="rect">
            <a:avLst/>
          </a:prstGeom>
          <a:noFill/>
          <a:ln/>
        </p:spPr>
        <p:txBody>
          <a:bodyPr wrap="square" lIns="0" tIns="0" rIns="0" bIns="0" rtlCol="0" anchor="t"/>
          <a:lstStyle/>
          <a:p>
            <a:pPr marL="0" indent="0" algn="l">
              <a:lnSpc>
                <a:spcPts val="1950"/>
              </a:lnSpc>
              <a:buNone/>
            </a:pPr>
            <a:r>
              <a:rPr lang="en-US" sz="1600" b="1" dirty="0">
                <a:solidFill>
                  <a:srgbClr val="272525"/>
                </a:solidFill>
                <a:latin typeface="Inter" pitchFamily="34" charset="0"/>
                <a:ea typeface="Inter" pitchFamily="34" charset="-122"/>
                <a:cs typeface="Inter" pitchFamily="34" charset="-120"/>
              </a:rPr>
              <a:t>Hoy conectamos las piezas que faltan:</a:t>
            </a:r>
            <a:r>
              <a:rPr lang="en-US" sz="1600" dirty="0">
                <a:solidFill>
                  <a:srgbClr val="272525"/>
                </a:solidFill>
                <a:latin typeface="Inter" pitchFamily="34" charset="0"/>
                <a:ea typeface="Inter" pitchFamily="34" charset="-122"/>
                <a:cs typeface="Inter" pitchFamily="34" charset="-120"/>
              </a:rPr>
              <a:t> ¿Cómo compartimos ficheros entre varias máquinas? ¿Y dónde guardamos datos con estructura, desde metadatos de un modelo hasta resultados de inferencias en tiempo real?</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3753" y="395764"/>
            <a:ext cx="8293060" cy="449699"/>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Inter Bold" pitchFamily="34" charset="0"/>
                <a:ea typeface="Inter Bold" pitchFamily="34" charset="-122"/>
                <a:cs typeface="Inter Bold" pitchFamily="34" charset="-120"/>
              </a:rPr>
              <a:t>Almacenamiento de Ficheros (NAS) - Concepto</a:t>
            </a:r>
            <a:endParaRPr lang="en-US" sz="2800" dirty="0"/>
          </a:p>
        </p:txBody>
      </p:sp>
      <p:sp>
        <p:nvSpPr>
          <p:cNvPr id="3" name="Text 1"/>
          <p:cNvSpPr/>
          <p:nvPr/>
        </p:nvSpPr>
        <p:spPr>
          <a:xfrm>
            <a:off x="503753" y="1205151"/>
            <a:ext cx="2158841" cy="269796"/>
          </a:xfrm>
          <a:prstGeom prst="rect">
            <a:avLst/>
          </a:prstGeom>
          <a:noFill/>
          <a:ln/>
        </p:spPr>
        <p:txBody>
          <a:bodyPr wrap="none" lIns="0" tIns="0" rIns="0" bIns="0" rtlCol="0" anchor="t"/>
          <a:lstStyle/>
          <a:p>
            <a:pPr marL="0" indent="0" algn="l">
              <a:lnSpc>
                <a:spcPts val="2100"/>
              </a:lnSpc>
              <a:buNone/>
            </a:pPr>
            <a:r>
              <a:rPr lang="en-US" sz="2400" b="1" dirty="0">
                <a:solidFill>
                  <a:srgbClr val="4950BC"/>
                </a:solidFill>
                <a:latin typeface="Inter Bold" pitchFamily="34" charset="0"/>
                <a:ea typeface="Inter Bold" pitchFamily="34" charset="-122"/>
                <a:cs typeface="Inter Bold" pitchFamily="34" charset="-120"/>
              </a:rPr>
              <a:t>Definición</a:t>
            </a:r>
            <a:endParaRPr lang="en-US" sz="2400" dirty="0"/>
          </a:p>
        </p:txBody>
      </p:sp>
      <p:sp>
        <p:nvSpPr>
          <p:cNvPr id="4" name="Text 2"/>
          <p:cNvSpPr/>
          <p:nvPr/>
        </p:nvSpPr>
        <p:spPr>
          <a:xfrm>
            <a:off x="503753" y="1618774"/>
            <a:ext cx="6635948" cy="460534"/>
          </a:xfrm>
          <a:prstGeom prst="rect">
            <a:avLst/>
          </a:prstGeom>
          <a:noFill/>
          <a:ln/>
        </p:spPr>
        <p:txBody>
          <a:bodyPr wrap="square" lIns="0" tIns="0" rIns="0" bIns="0" rtlCol="0" anchor="t"/>
          <a:lstStyle/>
          <a:p>
            <a:pPr marL="0" indent="0" algn="l">
              <a:lnSpc>
                <a:spcPts val="1800"/>
              </a:lnSpc>
              <a:buNone/>
            </a:pPr>
            <a:r>
              <a:rPr lang="en-US" sz="1600" b="1" dirty="0">
                <a:solidFill>
                  <a:srgbClr val="272525"/>
                </a:solidFill>
                <a:latin typeface="Inter" pitchFamily="34" charset="0"/>
                <a:ea typeface="Inter" pitchFamily="34" charset="-122"/>
                <a:cs typeface="Inter" pitchFamily="34" charset="-120"/>
              </a:rPr>
              <a:t>Network Attached Storage (NAS)</a:t>
            </a:r>
            <a:r>
              <a:rPr lang="en-US" sz="1600" dirty="0">
                <a:solidFill>
                  <a:srgbClr val="272525"/>
                </a:solidFill>
                <a:latin typeface="Inter" pitchFamily="34" charset="0"/>
                <a:ea typeface="Inter" pitchFamily="34" charset="-122"/>
                <a:cs typeface="Inter" pitchFamily="34" charset="-120"/>
              </a:rPr>
              <a:t> es un servicio de almacenamiento de ficheros que permite a múltiples clientes (servidores, contenedores, etc.) acceder y compartir datos a través de una red.</a:t>
            </a:r>
            <a:endParaRPr lang="en-US" sz="1600" dirty="0"/>
          </a:p>
        </p:txBody>
      </p:sp>
      <p:sp>
        <p:nvSpPr>
          <p:cNvPr id="5" name="Text 3"/>
          <p:cNvSpPr/>
          <p:nvPr/>
        </p:nvSpPr>
        <p:spPr>
          <a:xfrm>
            <a:off x="517401" y="2741750"/>
            <a:ext cx="2158841" cy="269796"/>
          </a:xfrm>
          <a:prstGeom prst="rect">
            <a:avLst/>
          </a:prstGeom>
          <a:noFill/>
          <a:ln/>
        </p:spPr>
        <p:txBody>
          <a:bodyPr wrap="none" lIns="0" tIns="0" rIns="0" bIns="0" rtlCol="0" anchor="t"/>
          <a:lstStyle/>
          <a:p>
            <a:pPr marL="0" indent="0" algn="l">
              <a:lnSpc>
                <a:spcPts val="2100"/>
              </a:lnSpc>
              <a:buNone/>
            </a:pPr>
            <a:r>
              <a:rPr lang="en-US" sz="2400" b="1" dirty="0">
                <a:solidFill>
                  <a:srgbClr val="4950BC"/>
                </a:solidFill>
                <a:latin typeface="Inter Bold" pitchFamily="34" charset="0"/>
                <a:ea typeface="Inter Bold" pitchFamily="34" charset="-122"/>
                <a:cs typeface="Inter Bold" pitchFamily="34" charset="-120"/>
              </a:rPr>
              <a:t>¿Cómo funciona?</a:t>
            </a:r>
            <a:endParaRPr lang="en-US" sz="2400" dirty="0"/>
          </a:p>
        </p:txBody>
      </p:sp>
      <p:sp>
        <p:nvSpPr>
          <p:cNvPr id="6" name="Text 4"/>
          <p:cNvSpPr/>
          <p:nvPr/>
        </p:nvSpPr>
        <p:spPr>
          <a:xfrm>
            <a:off x="517401" y="3155373"/>
            <a:ext cx="6635948" cy="460534"/>
          </a:xfrm>
          <a:prstGeom prst="rect">
            <a:avLst/>
          </a:prstGeom>
          <a:noFill/>
          <a:ln/>
        </p:spPr>
        <p:txBody>
          <a:bodyPr wrap="square" lIns="0" tIns="0" rIns="0" bIns="0" rtlCol="0" anchor="t"/>
          <a:lstStyle/>
          <a:p>
            <a:pPr marL="0" indent="0" algn="l">
              <a:lnSpc>
                <a:spcPts val="1800"/>
              </a:lnSpc>
              <a:buNone/>
            </a:pPr>
            <a:r>
              <a:rPr lang="en-US" sz="1600" dirty="0">
                <a:solidFill>
                  <a:srgbClr val="272525"/>
                </a:solidFill>
                <a:latin typeface="Inter" pitchFamily="34" charset="0"/>
                <a:ea typeface="Inter" pitchFamily="34" charset="-122"/>
                <a:cs typeface="Inter" pitchFamily="34" charset="-120"/>
              </a:rPr>
              <a:t>Utiliza protocolos estándar de sistema de ficheros como </a:t>
            </a:r>
            <a:r>
              <a:rPr lang="en-US" sz="1600" b="1" dirty="0">
                <a:solidFill>
                  <a:srgbClr val="272525"/>
                </a:solidFill>
                <a:latin typeface="Inter" pitchFamily="34" charset="0"/>
                <a:ea typeface="Inter" pitchFamily="34" charset="-122"/>
                <a:cs typeface="Inter" pitchFamily="34" charset="-120"/>
              </a:rPr>
              <a:t>NFS (Network File System)</a:t>
            </a:r>
            <a:r>
              <a:rPr lang="en-US" sz="1600" dirty="0">
                <a:solidFill>
                  <a:srgbClr val="272525"/>
                </a:solidFill>
                <a:latin typeface="Inter" pitchFamily="34" charset="0"/>
                <a:ea typeface="Inter" pitchFamily="34" charset="-122"/>
                <a:cs typeface="Inter" pitchFamily="34" charset="-120"/>
              </a:rPr>
              <a:t> para sistemas Linux/Unix y </a:t>
            </a:r>
            <a:r>
              <a:rPr lang="en-US" sz="1600" b="1" dirty="0">
                <a:solidFill>
                  <a:srgbClr val="272525"/>
                </a:solidFill>
                <a:latin typeface="Inter" pitchFamily="34" charset="0"/>
                <a:ea typeface="Inter" pitchFamily="34" charset="-122"/>
                <a:cs typeface="Inter" pitchFamily="34" charset="-120"/>
              </a:rPr>
              <a:t>SMB/CIFS (Server Message Block)</a:t>
            </a:r>
            <a:r>
              <a:rPr lang="en-US" sz="1600" dirty="0">
                <a:solidFill>
                  <a:srgbClr val="272525"/>
                </a:solidFill>
                <a:latin typeface="Inter" pitchFamily="34" charset="0"/>
                <a:ea typeface="Inter" pitchFamily="34" charset="-122"/>
                <a:cs typeface="Inter" pitchFamily="34" charset="-120"/>
              </a:rPr>
              <a:t> para sistemas Windows.</a:t>
            </a:r>
            <a:endParaRPr lang="en-US" sz="1600" dirty="0"/>
          </a:p>
        </p:txBody>
      </p:sp>
      <p:pic>
        <p:nvPicPr>
          <p:cNvPr id="7" name="Image 0" descr="preencoded.png"/>
          <p:cNvPicPr>
            <a:picLocks noChangeAspect="1"/>
          </p:cNvPicPr>
          <p:nvPr/>
        </p:nvPicPr>
        <p:blipFill>
          <a:blip r:embed="rId3"/>
          <a:stretch>
            <a:fillRect/>
          </a:stretch>
        </p:blipFill>
        <p:spPr>
          <a:xfrm>
            <a:off x="7498318" y="1223129"/>
            <a:ext cx="6635948" cy="6635948"/>
          </a:xfrm>
          <a:prstGeom prst="rect">
            <a:avLst/>
          </a:prstGeom>
        </p:spPr>
      </p:pic>
      <p:sp>
        <p:nvSpPr>
          <p:cNvPr id="8" name="Text 5"/>
          <p:cNvSpPr/>
          <p:nvPr/>
        </p:nvSpPr>
        <p:spPr>
          <a:xfrm>
            <a:off x="565255" y="4158567"/>
            <a:ext cx="2158841" cy="269796"/>
          </a:xfrm>
          <a:prstGeom prst="rect">
            <a:avLst/>
          </a:prstGeom>
          <a:noFill/>
          <a:ln/>
        </p:spPr>
        <p:txBody>
          <a:bodyPr wrap="none" lIns="0" tIns="0" rIns="0" bIns="0" rtlCol="0" anchor="t"/>
          <a:lstStyle/>
          <a:p>
            <a:pPr marL="0" indent="0" algn="l">
              <a:lnSpc>
                <a:spcPts val="2100"/>
              </a:lnSpc>
              <a:buNone/>
            </a:pPr>
            <a:r>
              <a:rPr lang="en-US" sz="2400" b="1" dirty="0">
                <a:solidFill>
                  <a:srgbClr val="4950BC"/>
                </a:solidFill>
                <a:latin typeface="Inter Bold" pitchFamily="34" charset="0"/>
                <a:ea typeface="Inter Bold" pitchFamily="34" charset="-122"/>
                <a:cs typeface="Inter Bold" pitchFamily="34" charset="-120"/>
              </a:rPr>
              <a:t>Característica Clave</a:t>
            </a:r>
            <a:endParaRPr lang="en-US" sz="2400" dirty="0"/>
          </a:p>
        </p:txBody>
      </p:sp>
      <p:sp>
        <p:nvSpPr>
          <p:cNvPr id="9" name="Text 6"/>
          <p:cNvSpPr/>
          <p:nvPr/>
        </p:nvSpPr>
        <p:spPr>
          <a:xfrm>
            <a:off x="565255" y="4572191"/>
            <a:ext cx="6635948" cy="690801"/>
          </a:xfrm>
          <a:prstGeom prst="rect">
            <a:avLst/>
          </a:prstGeom>
          <a:noFill/>
          <a:ln/>
        </p:spPr>
        <p:txBody>
          <a:bodyPr wrap="square" lIns="0" tIns="0" rIns="0" bIns="0" rtlCol="0" anchor="t"/>
          <a:lstStyle/>
          <a:p>
            <a:pPr marL="0" indent="0" algn="l">
              <a:lnSpc>
                <a:spcPts val="1800"/>
              </a:lnSpc>
              <a:buNone/>
            </a:pPr>
            <a:r>
              <a:rPr lang="en-US" sz="1600" dirty="0">
                <a:solidFill>
                  <a:srgbClr val="272525"/>
                </a:solidFill>
                <a:latin typeface="Inter" pitchFamily="34" charset="0"/>
                <a:ea typeface="Inter" pitchFamily="34" charset="-122"/>
                <a:cs typeface="Inter" pitchFamily="34" charset="-120"/>
              </a:rPr>
              <a:t>Mantiene la </a:t>
            </a:r>
            <a:r>
              <a:rPr lang="en-US" sz="1600" b="1" dirty="0">
                <a:solidFill>
                  <a:srgbClr val="272525"/>
                </a:solidFill>
                <a:latin typeface="Inter" pitchFamily="34" charset="0"/>
                <a:ea typeface="Inter" pitchFamily="34" charset="-122"/>
                <a:cs typeface="Inter" pitchFamily="34" charset="-120"/>
              </a:rPr>
              <a:t>semántica de un sistema de ficheros tradicional</a:t>
            </a:r>
            <a:r>
              <a:rPr lang="en-US" sz="1600" dirty="0">
                <a:solidFill>
                  <a:srgbClr val="272525"/>
                </a:solidFill>
                <a:latin typeface="Inter" pitchFamily="34" charset="0"/>
                <a:ea typeface="Inter" pitchFamily="34" charset="-122"/>
                <a:cs typeface="Inter" pitchFamily="34" charset="-120"/>
              </a:rPr>
              <a:t>: jerarquía de directorios y ficheros, permisos (POSIX, ACLs), bloqueo de ficheros, etc. Es como tener una unidad de red compartida, pero en la nube.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09084" y="539948"/>
            <a:ext cx="4938355" cy="466725"/>
          </a:xfrm>
          <a:prstGeom prst="rect">
            <a:avLst/>
          </a:prstGeom>
          <a:noFill/>
          <a:ln/>
        </p:spPr>
        <p:txBody>
          <a:bodyPr wrap="none" lIns="0" tIns="0" rIns="0" bIns="0" rtlCol="0" anchor="t"/>
          <a:lstStyle/>
          <a:p>
            <a:pPr marL="0" indent="0" algn="l">
              <a:lnSpc>
                <a:spcPts val="3650"/>
              </a:lnSpc>
              <a:buNone/>
            </a:pPr>
            <a:r>
              <a:rPr lang="en-US" sz="2900" b="1" dirty="0">
                <a:solidFill>
                  <a:srgbClr val="000000"/>
                </a:solidFill>
                <a:latin typeface="Inter Bold" pitchFamily="34" charset="0"/>
                <a:ea typeface="Inter Bold" pitchFamily="34" charset="-122"/>
                <a:cs typeface="Inter Bold" pitchFamily="34" charset="-120"/>
              </a:rPr>
              <a:t>Casos de Uso de NAS en IA</a:t>
            </a:r>
            <a:endParaRPr lang="en-US" sz="2900" dirty="0"/>
          </a:p>
        </p:txBody>
      </p:sp>
      <p:sp>
        <p:nvSpPr>
          <p:cNvPr id="4" name="Shape 1"/>
          <p:cNvSpPr/>
          <p:nvPr/>
        </p:nvSpPr>
        <p:spPr>
          <a:xfrm>
            <a:off x="6009084" y="1454587"/>
            <a:ext cx="8098631" cy="1338501"/>
          </a:xfrm>
          <a:prstGeom prst="roundRect">
            <a:avLst>
              <a:gd name="adj" fmla="val 5465"/>
            </a:avLst>
          </a:prstGeom>
          <a:solidFill>
            <a:srgbClr val="FFFFFF"/>
          </a:solidFill>
          <a:ln/>
        </p:spPr>
      </p:sp>
      <p:sp>
        <p:nvSpPr>
          <p:cNvPr id="5" name="Shape 2"/>
          <p:cNvSpPr/>
          <p:nvPr/>
        </p:nvSpPr>
        <p:spPr>
          <a:xfrm>
            <a:off x="6009084" y="1439347"/>
            <a:ext cx="8098631" cy="60960"/>
          </a:xfrm>
          <a:prstGeom prst="roundRect">
            <a:avLst>
              <a:gd name="adj" fmla="val 102903"/>
            </a:avLst>
          </a:prstGeom>
          <a:solidFill>
            <a:srgbClr val="4950BC"/>
          </a:solidFill>
          <a:ln/>
        </p:spPr>
      </p:sp>
      <p:sp>
        <p:nvSpPr>
          <p:cNvPr id="6" name="Shape 3"/>
          <p:cNvSpPr/>
          <p:nvPr/>
        </p:nvSpPr>
        <p:spPr>
          <a:xfrm>
            <a:off x="9834384" y="1230630"/>
            <a:ext cx="448032" cy="448032"/>
          </a:xfrm>
          <a:prstGeom prst="roundRect">
            <a:avLst>
              <a:gd name="adj" fmla="val 204093"/>
            </a:avLst>
          </a:prstGeom>
          <a:solidFill>
            <a:srgbClr val="4950BC"/>
          </a:solidFill>
          <a:ln/>
        </p:spPr>
      </p:sp>
      <p:sp>
        <p:nvSpPr>
          <p:cNvPr id="7" name="Text 4"/>
          <p:cNvSpPr/>
          <p:nvPr/>
        </p:nvSpPr>
        <p:spPr>
          <a:xfrm>
            <a:off x="10009748" y="1329020"/>
            <a:ext cx="179189" cy="223957"/>
          </a:xfrm>
          <a:prstGeom prst="rect">
            <a:avLst/>
          </a:prstGeom>
          <a:noFill/>
          <a:ln/>
        </p:spPr>
        <p:txBody>
          <a:bodyPr wrap="none" lIns="0" tIns="0" rIns="0" bIns="0" rtlCol="0" anchor="t"/>
          <a:lstStyle/>
          <a:p>
            <a:pPr marL="0" indent="0" algn="l">
              <a:lnSpc>
                <a:spcPts val="2250"/>
              </a:lnSpc>
              <a:buNone/>
            </a:pPr>
            <a:r>
              <a:rPr lang="en-US" sz="1400" b="1" dirty="0">
                <a:solidFill>
                  <a:srgbClr val="FFFFFF"/>
                </a:solidFill>
                <a:latin typeface="Inter Bold" pitchFamily="34" charset="0"/>
                <a:ea typeface="Inter Bold" pitchFamily="34" charset="-122"/>
                <a:cs typeface="Inter Bold" pitchFamily="34" charset="-120"/>
              </a:rPr>
              <a:t>1</a:t>
            </a:r>
            <a:endParaRPr lang="en-US" sz="1400" dirty="0"/>
          </a:p>
        </p:txBody>
      </p:sp>
      <p:sp>
        <p:nvSpPr>
          <p:cNvPr id="8" name="Text 5"/>
          <p:cNvSpPr/>
          <p:nvPr/>
        </p:nvSpPr>
        <p:spPr>
          <a:xfrm>
            <a:off x="6173629" y="1827967"/>
            <a:ext cx="3395067" cy="233363"/>
          </a:xfrm>
          <a:prstGeom prst="rect">
            <a:avLst/>
          </a:prstGeom>
          <a:noFill/>
          <a:ln/>
        </p:spPr>
        <p:txBody>
          <a:bodyPr wrap="none" lIns="0" tIns="0" rIns="0" bIns="0" rtlCol="0" anchor="t"/>
          <a:lstStyle/>
          <a:p>
            <a:pPr marL="0" indent="0" algn="l">
              <a:lnSpc>
                <a:spcPts val="1800"/>
              </a:lnSpc>
              <a:buNone/>
            </a:pPr>
            <a:r>
              <a:rPr lang="en-US" b="1" dirty="0">
                <a:solidFill>
                  <a:srgbClr val="272525"/>
                </a:solidFill>
                <a:latin typeface="Inter Bold" pitchFamily="34" charset="0"/>
                <a:ea typeface="Inter Bold" pitchFamily="34" charset="-122"/>
                <a:cs typeface="Inter Bold" pitchFamily="34" charset="-120"/>
              </a:rPr>
              <a:t>Entornos de Desarrollo Colaborativos</a:t>
            </a:r>
            <a:endParaRPr lang="en-US" dirty="0"/>
          </a:p>
        </p:txBody>
      </p:sp>
      <p:sp>
        <p:nvSpPr>
          <p:cNvPr id="9" name="Text 6"/>
          <p:cNvSpPr/>
          <p:nvPr/>
        </p:nvSpPr>
        <p:spPr>
          <a:xfrm>
            <a:off x="6173629" y="2150864"/>
            <a:ext cx="7769542" cy="477679"/>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Varios Data Scientists montan el mismo sistema de ficheros en sus instancias de desarrollo (EC2/SageMaker) para acceder al mismo código fuente, notebooks y datasets de experimentación.</a:t>
            </a:r>
            <a:endParaRPr lang="en-US" sz="1600" dirty="0"/>
          </a:p>
        </p:txBody>
      </p:sp>
      <p:sp>
        <p:nvSpPr>
          <p:cNvPr id="10" name="Shape 7"/>
          <p:cNvSpPr/>
          <p:nvPr/>
        </p:nvSpPr>
        <p:spPr>
          <a:xfrm>
            <a:off x="6009084" y="3166348"/>
            <a:ext cx="8098631" cy="1099661"/>
          </a:xfrm>
          <a:prstGeom prst="roundRect">
            <a:avLst>
              <a:gd name="adj" fmla="val 6652"/>
            </a:avLst>
          </a:prstGeom>
          <a:solidFill>
            <a:srgbClr val="FFFFFF"/>
          </a:solidFill>
          <a:ln/>
        </p:spPr>
      </p:sp>
      <p:sp>
        <p:nvSpPr>
          <p:cNvPr id="11" name="Shape 8"/>
          <p:cNvSpPr/>
          <p:nvPr/>
        </p:nvSpPr>
        <p:spPr>
          <a:xfrm>
            <a:off x="6009084" y="3151108"/>
            <a:ext cx="8098631" cy="60960"/>
          </a:xfrm>
          <a:prstGeom prst="roundRect">
            <a:avLst>
              <a:gd name="adj" fmla="val 102903"/>
            </a:avLst>
          </a:prstGeom>
          <a:solidFill>
            <a:srgbClr val="4950BC"/>
          </a:solidFill>
          <a:ln/>
        </p:spPr>
      </p:sp>
      <p:sp>
        <p:nvSpPr>
          <p:cNvPr id="12" name="Shape 9"/>
          <p:cNvSpPr/>
          <p:nvPr/>
        </p:nvSpPr>
        <p:spPr>
          <a:xfrm>
            <a:off x="9834384" y="2942392"/>
            <a:ext cx="448032" cy="448032"/>
          </a:xfrm>
          <a:prstGeom prst="roundRect">
            <a:avLst>
              <a:gd name="adj" fmla="val 204093"/>
            </a:avLst>
          </a:prstGeom>
          <a:solidFill>
            <a:srgbClr val="4950BC"/>
          </a:solidFill>
          <a:ln/>
        </p:spPr>
      </p:sp>
      <p:sp>
        <p:nvSpPr>
          <p:cNvPr id="13" name="Text 10"/>
          <p:cNvSpPr/>
          <p:nvPr/>
        </p:nvSpPr>
        <p:spPr>
          <a:xfrm>
            <a:off x="10009748" y="3040781"/>
            <a:ext cx="179189" cy="223957"/>
          </a:xfrm>
          <a:prstGeom prst="rect">
            <a:avLst/>
          </a:prstGeom>
          <a:noFill/>
          <a:ln/>
        </p:spPr>
        <p:txBody>
          <a:bodyPr wrap="none" lIns="0" tIns="0" rIns="0" bIns="0" rtlCol="0" anchor="t"/>
          <a:lstStyle/>
          <a:p>
            <a:pPr marL="0" indent="0" algn="l">
              <a:lnSpc>
                <a:spcPts val="2250"/>
              </a:lnSpc>
              <a:buNone/>
            </a:pPr>
            <a:r>
              <a:rPr lang="en-US" sz="1400" b="1" dirty="0">
                <a:solidFill>
                  <a:srgbClr val="FFFFFF"/>
                </a:solidFill>
                <a:latin typeface="Inter Bold" pitchFamily="34" charset="0"/>
                <a:ea typeface="Inter Bold" pitchFamily="34" charset="-122"/>
                <a:cs typeface="Inter Bold" pitchFamily="34" charset="-120"/>
              </a:rPr>
              <a:t>2</a:t>
            </a:r>
            <a:endParaRPr lang="en-US" sz="1400" dirty="0"/>
          </a:p>
        </p:txBody>
      </p:sp>
      <p:sp>
        <p:nvSpPr>
          <p:cNvPr id="14" name="Text 11"/>
          <p:cNvSpPr/>
          <p:nvPr/>
        </p:nvSpPr>
        <p:spPr>
          <a:xfrm>
            <a:off x="6173629" y="3539728"/>
            <a:ext cx="2895243" cy="233363"/>
          </a:xfrm>
          <a:prstGeom prst="rect">
            <a:avLst/>
          </a:prstGeom>
          <a:noFill/>
          <a:ln/>
        </p:spPr>
        <p:txBody>
          <a:bodyPr wrap="none" lIns="0" tIns="0" rIns="0" bIns="0" rtlCol="0" anchor="t"/>
          <a:lstStyle/>
          <a:p>
            <a:pPr marL="0" indent="0" algn="l">
              <a:lnSpc>
                <a:spcPts val="1800"/>
              </a:lnSpc>
              <a:buNone/>
            </a:pPr>
            <a:r>
              <a:rPr lang="en-US" b="1" dirty="0">
                <a:solidFill>
                  <a:srgbClr val="272525"/>
                </a:solidFill>
                <a:latin typeface="Inter Bold" pitchFamily="34" charset="0"/>
                <a:ea typeface="Inter Bold" pitchFamily="34" charset="-122"/>
                <a:cs typeface="Inter Bold" pitchFamily="34" charset="-120"/>
              </a:rPr>
              <a:t>Home Directories Centralizados</a:t>
            </a:r>
            <a:endParaRPr lang="en-US" dirty="0"/>
          </a:p>
        </p:txBody>
      </p:sp>
      <p:sp>
        <p:nvSpPr>
          <p:cNvPr id="15" name="Text 12"/>
          <p:cNvSpPr/>
          <p:nvPr/>
        </p:nvSpPr>
        <p:spPr>
          <a:xfrm>
            <a:off x="6173629" y="3862626"/>
            <a:ext cx="7769542" cy="238839"/>
          </a:xfrm>
          <a:prstGeom prst="rect">
            <a:avLst/>
          </a:prstGeom>
          <a:noFill/>
          <a:ln/>
        </p:spPr>
        <p:txBody>
          <a:bodyPr wrap="non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Proporcionar un directorio /home persistente y compartido para un clúster de usuarios.</a:t>
            </a:r>
            <a:endParaRPr lang="en-US" sz="1600" dirty="0"/>
          </a:p>
        </p:txBody>
      </p:sp>
      <p:sp>
        <p:nvSpPr>
          <p:cNvPr id="16" name="Shape 13"/>
          <p:cNvSpPr/>
          <p:nvPr/>
        </p:nvSpPr>
        <p:spPr>
          <a:xfrm>
            <a:off x="6009084" y="4639270"/>
            <a:ext cx="8098631" cy="1338501"/>
          </a:xfrm>
          <a:prstGeom prst="roundRect">
            <a:avLst>
              <a:gd name="adj" fmla="val 5465"/>
            </a:avLst>
          </a:prstGeom>
          <a:solidFill>
            <a:srgbClr val="FFFFFF"/>
          </a:solidFill>
          <a:ln/>
        </p:spPr>
      </p:sp>
      <p:sp>
        <p:nvSpPr>
          <p:cNvPr id="17" name="Shape 14"/>
          <p:cNvSpPr/>
          <p:nvPr/>
        </p:nvSpPr>
        <p:spPr>
          <a:xfrm>
            <a:off x="6009084" y="4624030"/>
            <a:ext cx="8098631" cy="60960"/>
          </a:xfrm>
          <a:prstGeom prst="roundRect">
            <a:avLst>
              <a:gd name="adj" fmla="val 102903"/>
            </a:avLst>
          </a:prstGeom>
          <a:solidFill>
            <a:srgbClr val="4950BC"/>
          </a:solidFill>
          <a:ln/>
        </p:spPr>
      </p:sp>
      <p:sp>
        <p:nvSpPr>
          <p:cNvPr id="18" name="Shape 15"/>
          <p:cNvSpPr/>
          <p:nvPr/>
        </p:nvSpPr>
        <p:spPr>
          <a:xfrm>
            <a:off x="9834384" y="4415314"/>
            <a:ext cx="448032" cy="448032"/>
          </a:xfrm>
          <a:prstGeom prst="roundRect">
            <a:avLst>
              <a:gd name="adj" fmla="val 204093"/>
            </a:avLst>
          </a:prstGeom>
          <a:solidFill>
            <a:srgbClr val="4950BC"/>
          </a:solidFill>
          <a:ln/>
        </p:spPr>
      </p:sp>
      <p:sp>
        <p:nvSpPr>
          <p:cNvPr id="19" name="Text 16"/>
          <p:cNvSpPr/>
          <p:nvPr/>
        </p:nvSpPr>
        <p:spPr>
          <a:xfrm>
            <a:off x="10009748" y="4513704"/>
            <a:ext cx="179189" cy="223957"/>
          </a:xfrm>
          <a:prstGeom prst="rect">
            <a:avLst/>
          </a:prstGeom>
          <a:noFill/>
          <a:ln/>
        </p:spPr>
        <p:txBody>
          <a:bodyPr wrap="none" lIns="0" tIns="0" rIns="0" bIns="0" rtlCol="0" anchor="t"/>
          <a:lstStyle/>
          <a:p>
            <a:pPr marL="0" indent="0" algn="l">
              <a:lnSpc>
                <a:spcPts val="2250"/>
              </a:lnSpc>
              <a:buNone/>
            </a:pPr>
            <a:r>
              <a:rPr lang="en-US" sz="1400" b="1" dirty="0">
                <a:solidFill>
                  <a:srgbClr val="FFFFFF"/>
                </a:solidFill>
                <a:latin typeface="Inter Bold" pitchFamily="34" charset="0"/>
                <a:ea typeface="Inter Bold" pitchFamily="34" charset="-122"/>
                <a:cs typeface="Inter Bold" pitchFamily="34" charset="-120"/>
              </a:rPr>
              <a:t>3</a:t>
            </a:r>
            <a:endParaRPr lang="en-US" sz="1400" dirty="0"/>
          </a:p>
        </p:txBody>
      </p:sp>
      <p:sp>
        <p:nvSpPr>
          <p:cNvPr id="20" name="Text 17"/>
          <p:cNvSpPr/>
          <p:nvPr/>
        </p:nvSpPr>
        <p:spPr>
          <a:xfrm>
            <a:off x="6173629" y="5012650"/>
            <a:ext cx="2978229" cy="233363"/>
          </a:xfrm>
          <a:prstGeom prst="rect">
            <a:avLst/>
          </a:prstGeom>
          <a:noFill/>
          <a:ln/>
        </p:spPr>
        <p:txBody>
          <a:bodyPr wrap="none" lIns="0" tIns="0" rIns="0" bIns="0" rtlCol="0" anchor="t"/>
          <a:lstStyle/>
          <a:p>
            <a:pPr marL="0" indent="0" algn="l">
              <a:lnSpc>
                <a:spcPts val="1800"/>
              </a:lnSpc>
              <a:buNone/>
            </a:pPr>
            <a:r>
              <a:rPr lang="en-US" b="1" dirty="0">
                <a:solidFill>
                  <a:srgbClr val="272525"/>
                </a:solidFill>
                <a:latin typeface="Inter Bold" pitchFamily="34" charset="0"/>
                <a:ea typeface="Inter Bold" pitchFamily="34" charset="-122"/>
                <a:cs typeface="Inter Bold" pitchFamily="34" charset="-120"/>
              </a:rPr>
              <a:t>Entrenamiento de ML Distribuido</a:t>
            </a:r>
            <a:endParaRPr lang="en-US" dirty="0"/>
          </a:p>
        </p:txBody>
      </p:sp>
      <p:sp>
        <p:nvSpPr>
          <p:cNvPr id="21" name="Text 18"/>
          <p:cNvSpPr/>
          <p:nvPr/>
        </p:nvSpPr>
        <p:spPr>
          <a:xfrm>
            <a:off x="6173629" y="5335548"/>
            <a:ext cx="7769542" cy="477679"/>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Cuando múltiples nodos de entrenamiento necesitan leer el mismo conjunto de datos de entrenamiento almacenado en un sistema de ficheros.</a:t>
            </a:r>
            <a:endParaRPr lang="en-US" sz="1600" dirty="0"/>
          </a:p>
        </p:txBody>
      </p:sp>
      <p:sp>
        <p:nvSpPr>
          <p:cNvPr id="22" name="Shape 19"/>
          <p:cNvSpPr/>
          <p:nvPr/>
        </p:nvSpPr>
        <p:spPr>
          <a:xfrm>
            <a:off x="6009084" y="6351032"/>
            <a:ext cx="8098631" cy="1338501"/>
          </a:xfrm>
          <a:prstGeom prst="roundRect">
            <a:avLst>
              <a:gd name="adj" fmla="val 5465"/>
            </a:avLst>
          </a:prstGeom>
          <a:solidFill>
            <a:srgbClr val="FFFFFF"/>
          </a:solidFill>
          <a:ln/>
        </p:spPr>
      </p:sp>
      <p:sp>
        <p:nvSpPr>
          <p:cNvPr id="23" name="Shape 20"/>
          <p:cNvSpPr/>
          <p:nvPr/>
        </p:nvSpPr>
        <p:spPr>
          <a:xfrm>
            <a:off x="6009084" y="6335792"/>
            <a:ext cx="8098631" cy="60960"/>
          </a:xfrm>
          <a:prstGeom prst="roundRect">
            <a:avLst>
              <a:gd name="adj" fmla="val 102903"/>
            </a:avLst>
          </a:prstGeom>
          <a:solidFill>
            <a:srgbClr val="4950BC"/>
          </a:solidFill>
          <a:ln/>
        </p:spPr>
      </p:sp>
      <p:sp>
        <p:nvSpPr>
          <p:cNvPr id="24" name="Shape 21"/>
          <p:cNvSpPr/>
          <p:nvPr/>
        </p:nvSpPr>
        <p:spPr>
          <a:xfrm>
            <a:off x="9834384" y="6127075"/>
            <a:ext cx="448032" cy="448032"/>
          </a:xfrm>
          <a:prstGeom prst="roundRect">
            <a:avLst>
              <a:gd name="adj" fmla="val 204093"/>
            </a:avLst>
          </a:prstGeom>
          <a:solidFill>
            <a:srgbClr val="4950BC"/>
          </a:solidFill>
          <a:ln/>
        </p:spPr>
      </p:sp>
      <p:sp>
        <p:nvSpPr>
          <p:cNvPr id="25" name="Text 22"/>
          <p:cNvSpPr/>
          <p:nvPr/>
        </p:nvSpPr>
        <p:spPr>
          <a:xfrm>
            <a:off x="10009748" y="6225465"/>
            <a:ext cx="179189" cy="223957"/>
          </a:xfrm>
          <a:prstGeom prst="rect">
            <a:avLst/>
          </a:prstGeom>
          <a:noFill/>
          <a:ln/>
        </p:spPr>
        <p:txBody>
          <a:bodyPr wrap="none" lIns="0" tIns="0" rIns="0" bIns="0" rtlCol="0" anchor="t"/>
          <a:lstStyle/>
          <a:p>
            <a:pPr marL="0" indent="0" algn="l">
              <a:lnSpc>
                <a:spcPts val="2250"/>
              </a:lnSpc>
              <a:buNone/>
            </a:pPr>
            <a:r>
              <a:rPr lang="en-US" sz="1400" b="1" dirty="0">
                <a:solidFill>
                  <a:srgbClr val="FFFFFF"/>
                </a:solidFill>
                <a:latin typeface="Inter Bold" pitchFamily="34" charset="0"/>
                <a:ea typeface="Inter Bold" pitchFamily="34" charset="-122"/>
                <a:cs typeface="Inter Bold" pitchFamily="34" charset="-120"/>
              </a:rPr>
              <a:t>4</a:t>
            </a:r>
            <a:endParaRPr lang="en-US" sz="1400" dirty="0"/>
          </a:p>
        </p:txBody>
      </p:sp>
      <p:sp>
        <p:nvSpPr>
          <p:cNvPr id="26" name="Text 23"/>
          <p:cNvSpPr/>
          <p:nvPr/>
        </p:nvSpPr>
        <p:spPr>
          <a:xfrm>
            <a:off x="6173629" y="6724412"/>
            <a:ext cx="2219563" cy="233363"/>
          </a:xfrm>
          <a:prstGeom prst="rect">
            <a:avLst/>
          </a:prstGeom>
          <a:noFill/>
          <a:ln/>
        </p:spPr>
        <p:txBody>
          <a:bodyPr wrap="none" lIns="0" tIns="0" rIns="0" bIns="0" rtlCol="0" anchor="t"/>
          <a:lstStyle/>
          <a:p>
            <a:pPr marL="0" indent="0" algn="l">
              <a:lnSpc>
                <a:spcPts val="1800"/>
              </a:lnSpc>
              <a:buNone/>
            </a:pPr>
            <a:r>
              <a:rPr lang="en-US" b="1" dirty="0">
                <a:solidFill>
                  <a:srgbClr val="272525"/>
                </a:solidFill>
                <a:latin typeface="Inter Bold" pitchFamily="34" charset="0"/>
                <a:ea typeface="Inter Bold" pitchFamily="34" charset="-122"/>
                <a:cs typeface="Inter Bold" pitchFamily="34" charset="-120"/>
              </a:rPr>
              <a:t>Aplicaciones Heredadas</a:t>
            </a:r>
            <a:endParaRPr lang="en-US" dirty="0"/>
          </a:p>
        </p:txBody>
      </p:sp>
      <p:sp>
        <p:nvSpPr>
          <p:cNvPr id="27" name="Text 24"/>
          <p:cNvSpPr/>
          <p:nvPr/>
        </p:nvSpPr>
        <p:spPr>
          <a:xfrm>
            <a:off x="6173629" y="7047309"/>
            <a:ext cx="7769542" cy="477679"/>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Aplicaciones monolíticas que fueron diseñadas para leer/escribir en un sistema de ficheros local y se migran a la nube.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4945" y="404574"/>
            <a:ext cx="5542836" cy="459819"/>
          </a:xfrm>
          <a:prstGeom prst="rect">
            <a:avLst/>
          </a:prstGeom>
          <a:noFill/>
          <a:ln/>
        </p:spPr>
        <p:txBody>
          <a:bodyPr wrap="none" lIns="0" tIns="0" rIns="0" bIns="0" rtlCol="0" anchor="t"/>
          <a:lstStyle/>
          <a:p>
            <a:pPr marL="0" indent="0" algn="l">
              <a:lnSpc>
                <a:spcPts val="3600"/>
              </a:lnSpc>
              <a:buNone/>
            </a:pPr>
            <a:r>
              <a:rPr lang="en-US" sz="2850" b="1" dirty="0">
                <a:solidFill>
                  <a:srgbClr val="000000"/>
                </a:solidFill>
                <a:latin typeface="Inter Bold" pitchFamily="34" charset="0"/>
                <a:ea typeface="Inter Bold" pitchFamily="34" charset="-122"/>
                <a:cs typeface="Inter Bold" pitchFamily="34" charset="-120"/>
              </a:rPr>
              <a:t>AWS File Storage: Amazon EFS</a:t>
            </a:r>
            <a:endParaRPr lang="en-US" sz="2850" dirty="0"/>
          </a:p>
        </p:txBody>
      </p:sp>
      <p:sp>
        <p:nvSpPr>
          <p:cNvPr id="3" name="Text 1"/>
          <p:cNvSpPr/>
          <p:nvPr/>
        </p:nvSpPr>
        <p:spPr>
          <a:xfrm>
            <a:off x="514945" y="1232059"/>
            <a:ext cx="3584615" cy="275868"/>
          </a:xfrm>
          <a:prstGeom prst="rect">
            <a:avLst/>
          </a:prstGeom>
          <a:noFill/>
          <a:ln/>
        </p:spPr>
        <p:txBody>
          <a:bodyPr wrap="none" lIns="0" tIns="0" rIns="0" bIns="0" rtlCol="0" anchor="t"/>
          <a:lstStyle/>
          <a:p>
            <a:pPr marL="0" indent="0" algn="l">
              <a:lnSpc>
                <a:spcPts val="2150"/>
              </a:lnSpc>
              <a:buNone/>
            </a:pPr>
            <a:r>
              <a:rPr lang="en-US" sz="2400" b="1" dirty="0">
                <a:solidFill>
                  <a:srgbClr val="4950BC"/>
                </a:solidFill>
                <a:latin typeface="Inter Bold" pitchFamily="34" charset="0"/>
                <a:ea typeface="Inter Bold" pitchFamily="34" charset="-122"/>
                <a:cs typeface="Inter Bold" pitchFamily="34" charset="-120"/>
              </a:rPr>
              <a:t>Amazon EFS (Elastic File System)</a:t>
            </a:r>
            <a:endParaRPr lang="en-US" sz="2400" dirty="0"/>
          </a:p>
        </p:txBody>
      </p:sp>
      <p:sp>
        <p:nvSpPr>
          <p:cNvPr id="4" name="Text 2"/>
          <p:cNvSpPr/>
          <p:nvPr/>
        </p:nvSpPr>
        <p:spPr>
          <a:xfrm>
            <a:off x="514945" y="1654969"/>
            <a:ext cx="6620828" cy="235387"/>
          </a:xfrm>
          <a:prstGeom prst="rect">
            <a:avLst/>
          </a:prstGeom>
          <a:noFill/>
          <a:ln/>
        </p:spPr>
        <p:txBody>
          <a:bodyPr wrap="non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Es el servicio de NAS gestionado por excelencia para el ecosistema AWS.</a:t>
            </a:r>
            <a:endParaRPr lang="en-US" sz="1600" dirty="0"/>
          </a:p>
        </p:txBody>
      </p:sp>
      <p:sp>
        <p:nvSpPr>
          <p:cNvPr id="5" name="Text 3"/>
          <p:cNvSpPr/>
          <p:nvPr/>
        </p:nvSpPr>
        <p:spPr>
          <a:xfrm>
            <a:off x="514945" y="2022753"/>
            <a:ext cx="6620828" cy="235387"/>
          </a:xfrm>
          <a:prstGeom prst="rect">
            <a:avLst/>
          </a:prstGeom>
          <a:noFill/>
          <a:ln/>
        </p:spPr>
        <p:txBody>
          <a:bodyPr wrap="none" lIns="0" tIns="0" rIns="0" bIns="0" rtlCol="0" anchor="t"/>
          <a:lstStyle/>
          <a:p>
            <a:pPr marL="0" indent="0" algn="l">
              <a:lnSpc>
                <a:spcPts val="1850"/>
              </a:lnSpc>
              <a:buNone/>
            </a:pPr>
            <a:r>
              <a:rPr lang="en-US" sz="1600" b="1" dirty="0">
                <a:solidFill>
                  <a:srgbClr val="272525"/>
                </a:solidFill>
                <a:latin typeface="Inter" pitchFamily="34" charset="0"/>
                <a:ea typeface="Inter" pitchFamily="34" charset="-122"/>
                <a:cs typeface="Inter" pitchFamily="34" charset="-120"/>
              </a:rPr>
              <a:t>Protocolo:</a:t>
            </a:r>
            <a:r>
              <a:rPr lang="en-US" sz="1600" dirty="0">
                <a:solidFill>
                  <a:srgbClr val="272525"/>
                </a:solidFill>
                <a:latin typeface="Inter" pitchFamily="34" charset="0"/>
                <a:ea typeface="Inter" pitchFamily="34" charset="-122"/>
                <a:cs typeface="Inter" pitchFamily="34" charset="-120"/>
              </a:rPr>
              <a:t> NFSv4</a:t>
            </a:r>
            <a:endParaRPr lang="en-US" sz="1600" dirty="0"/>
          </a:p>
        </p:txBody>
      </p:sp>
      <p:sp>
        <p:nvSpPr>
          <p:cNvPr id="6" name="Text 4"/>
          <p:cNvSpPr/>
          <p:nvPr/>
        </p:nvSpPr>
        <p:spPr>
          <a:xfrm>
            <a:off x="514945" y="2405182"/>
            <a:ext cx="2417564" cy="229910"/>
          </a:xfrm>
          <a:prstGeom prst="rect">
            <a:avLst/>
          </a:prstGeom>
          <a:noFill/>
          <a:ln/>
        </p:spPr>
        <p:txBody>
          <a:bodyPr wrap="none" lIns="0" tIns="0" rIns="0" bIns="0" rtlCol="0" anchor="t"/>
          <a:lstStyle/>
          <a:p>
            <a:pPr marL="0" indent="0" algn="l">
              <a:lnSpc>
                <a:spcPts val="1800"/>
              </a:lnSpc>
              <a:buNone/>
            </a:pPr>
            <a:r>
              <a:rPr lang="en-US" sz="2000" b="1" dirty="0">
                <a:solidFill>
                  <a:srgbClr val="000000"/>
                </a:solidFill>
                <a:latin typeface="Inter Bold" pitchFamily="34" charset="0"/>
                <a:ea typeface="Inter Bold" pitchFamily="34" charset="-122"/>
                <a:cs typeface="Inter Bold" pitchFamily="34" charset="-120"/>
              </a:rPr>
              <a:t>Características Principales</a:t>
            </a:r>
            <a:endParaRPr lang="en-US" sz="2000" dirty="0"/>
          </a:p>
        </p:txBody>
      </p:sp>
      <p:sp>
        <p:nvSpPr>
          <p:cNvPr id="7" name="Text 5"/>
          <p:cNvSpPr/>
          <p:nvPr/>
        </p:nvSpPr>
        <p:spPr>
          <a:xfrm>
            <a:off x="514945" y="2782133"/>
            <a:ext cx="6620828" cy="470773"/>
          </a:xfrm>
          <a:prstGeom prst="rect">
            <a:avLst/>
          </a:prstGeom>
          <a:noFill/>
          <a:ln/>
        </p:spPr>
        <p:txBody>
          <a:bodyPr wrap="square" lIns="0" tIns="0" rIns="0" bIns="0" rtlCol="0" anchor="t"/>
          <a:lstStyle/>
          <a:p>
            <a:pPr marL="342900" indent="-342900" algn="l">
              <a:lnSpc>
                <a:spcPts val="1850"/>
              </a:lnSpc>
              <a:buSzPct val="100000"/>
              <a:buChar char="•"/>
            </a:pPr>
            <a:r>
              <a:rPr lang="en-US" sz="1600" b="1" dirty="0">
                <a:solidFill>
                  <a:srgbClr val="272525"/>
                </a:solidFill>
                <a:latin typeface="Inter" pitchFamily="34" charset="0"/>
                <a:ea typeface="Inter" pitchFamily="34" charset="-122"/>
                <a:cs typeface="Inter" pitchFamily="34" charset="-120"/>
              </a:rPr>
              <a:t>Totalmente Gestionado y Elástico:</a:t>
            </a:r>
            <a:r>
              <a:rPr lang="en-US" sz="1600" dirty="0">
                <a:solidFill>
                  <a:srgbClr val="272525"/>
                </a:solidFill>
                <a:latin typeface="Inter" pitchFamily="34" charset="0"/>
                <a:ea typeface="Inter" pitchFamily="34" charset="-122"/>
                <a:cs typeface="Inter" pitchFamily="34" charset="-120"/>
              </a:rPr>
              <a:t> No hay que provisionar tamaño. Crece y decrece automáticamente.</a:t>
            </a:r>
            <a:endParaRPr lang="en-US" sz="1600" dirty="0"/>
          </a:p>
        </p:txBody>
      </p:sp>
      <p:sp>
        <p:nvSpPr>
          <p:cNvPr id="8" name="Text 6"/>
          <p:cNvSpPr/>
          <p:nvPr/>
        </p:nvSpPr>
        <p:spPr>
          <a:xfrm>
            <a:off x="514945" y="3304342"/>
            <a:ext cx="6620828" cy="470773"/>
          </a:xfrm>
          <a:prstGeom prst="rect">
            <a:avLst/>
          </a:prstGeom>
          <a:noFill/>
          <a:ln/>
        </p:spPr>
        <p:txBody>
          <a:bodyPr wrap="square" lIns="0" tIns="0" rIns="0" bIns="0" rtlCol="0" anchor="t"/>
          <a:lstStyle/>
          <a:p>
            <a:pPr marL="342900" indent="-342900" algn="l">
              <a:lnSpc>
                <a:spcPts val="1850"/>
              </a:lnSpc>
              <a:buSzPct val="100000"/>
              <a:buChar char="•"/>
            </a:pPr>
            <a:r>
              <a:rPr lang="en-US" sz="1600" b="1" dirty="0">
                <a:solidFill>
                  <a:srgbClr val="272525"/>
                </a:solidFill>
                <a:latin typeface="Inter" pitchFamily="34" charset="0"/>
                <a:ea typeface="Inter" pitchFamily="34" charset="-122"/>
                <a:cs typeface="Inter" pitchFamily="34" charset="-120"/>
              </a:rPr>
              <a:t>Altamente Disponible:</a:t>
            </a:r>
            <a:r>
              <a:rPr lang="en-US" sz="1600" dirty="0">
                <a:solidFill>
                  <a:srgbClr val="272525"/>
                </a:solidFill>
                <a:latin typeface="Inter" pitchFamily="34" charset="0"/>
                <a:ea typeface="Inter" pitchFamily="34" charset="-122"/>
                <a:cs typeface="Inter" pitchFamily="34" charset="-120"/>
              </a:rPr>
              <a:t> Datos almacenados de forma redundante en múltiples Zonas de Disponibilidad.</a:t>
            </a:r>
            <a:endParaRPr lang="en-US" sz="1600" dirty="0"/>
          </a:p>
        </p:txBody>
      </p:sp>
      <p:sp>
        <p:nvSpPr>
          <p:cNvPr id="9" name="Text 7"/>
          <p:cNvSpPr/>
          <p:nvPr/>
        </p:nvSpPr>
        <p:spPr>
          <a:xfrm>
            <a:off x="514945" y="3826550"/>
            <a:ext cx="6620828" cy="235387"/>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272525"/>
                </a:solidFill>
                <a:latin typeface="Inter" pitchFamily="34" charset="0"/>
                <a:ea typeface="Inter" pitchFamily="34" charset="-122"/>
                <a:cs typeface="Inter" pitchFamily="34" charset="-120"/>
              </a:rPr>
              <a:t>Clases de Almacenamiento:</a:t>
            </a:r>
            <a:r>
              <a:rPr lang="en-US" sz="1600" dirty="0">
                <a:solidFill>
                  <a:srgbClr val="272525"/>
                </a:solidFill>
                <a:latin typeface="Inter" pitchFamily="34" charset="0"/>
                <a:ea typeface="Inter" pitchFamily="34" charset="-122"/>
                <a:cs typeface="Inter" pitchFamily="34" charset="-120"/>
              </a:rPr>
              <a:t> Standard e Infrequent Access.</a:t>
            </a:r>
            <a:endParaRPr lang="en-US" sz="1600" dirty="0"/>
          </a:p>
        </p:txBody>
      </p:sp>
      <p:sp>
        <p:nvSpPr>
          <p:cNvPr id="10" name="Text 8"/>
          <p:cNvSpPr/>
          <p:nvPr/>
        </p:nvSpPr>
        <p:spPr>
          <a:xfrm>
            <a:off x="514945" y="4113371"/>
            <a:ext cx="6620828" cy="235387"/>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272525"/>
                </a:solidFill>
                <a:latin typeface="Inter" pitchFamily="34" charset="0"/>
                <a:ea typeface="Inter" pitchFamily="34" charset="-122"/>
                <a:cs typeface="Inter" pitchFamily="34" charset="-120"/>
              </a:rPr>
              <a:t>Modos de Rendimiento:</a:t>
            </a:r>
            <a:r>
              <a:rPr lang="en-US" sz="1600" dirty="0">
                <a:solidFill>
                  <a:srgbClr val="272525"/>
                </a:solidFill>
                <a:latin typeface="Inter" pitchFamily="34" charset="0"/>
                <a:ea typeface="Inter" pitchFamily="34" charset="-122"/>
                <a:cs typeface="Inter" pitchFamily="34" charset="-120"/>
              </a:rPr>
              <a:t> General Purpose y Max I/O.</a:t>
            </a:r>
            <a:endParaRPr lang="en-US" sz="1600" dirty="0"/>
          </a:p>
        </p:txBody>
      </p:sp>
      <p:pic>
        <p:nvPicPr>
          <p:cNvPr id="11" name="Image 0" descr="preencoded.png"/>
          <p:cNvPicPr>
            <a:picLocks noChangeAspect="1"/>
          </p:cNvPicPr>
          <p:nvPr/>
        </p:nvPicPr>
        <p:blipFill>
          <a:blip r:embed="rId3"/>
          <a:stretch>
            <a:fillRect/>
          </a:stretch>
        </p:blipFill>
        <p:spPr>
          <a:xfrm>
            <a:off x="7502247" y="1250513"/>
            <a:ext cx="6620828" cy="6620828"/>
          </a:xfrm>
          <a:prstGeom prst="rect">
            <a:avLst/>
          </a:prstGeom>
        </p:spPr>
      </p:pic>
      <p:sp>
        <p:nvSpPr>
          <p:cNvPr id="12" name="Text 9"/>
          <p:cNvSpPr/>
          <p:nvPr/>
        </p:nvSpPr>
        <p:spPr>
          <a:xfrm>
            <a:off x="541889" y="4802319"/>
            <a:ext cx="6620828" cy="235387"/>
          </a:xfrm>
          <a:prstGeom prst="rect">
            <a:avLst/>
          </a:prstGeom>
          <a:noFill/>
          <a:ln/>
        </p:spPr>
        <p:txBody>
          <a:bodyPr wrap="none" lIns="0" tIns="0" rIns="0" bIns="0" rtlCol="0" anchor="t"/>
          <a:lstStyle/>
          <a:p>
            <a:pPr marL="0" indent="0" algn="l">
              <a:lnSpc>
                <a:spcPts val="1850"/>
              </a:lnSpc>
              <a:buNone/>
            </a:pPr>
            <a:r>
              <a:rPr lang="en-US" sz="1600" b="1" dirty="0">
                <a:solidFill>
                  <a:srgbClr val="272525"/>
                </a:solidFill>
                <a:latin typeface="Inter" pitchFamily="34" charset="0"/>
                <a:ea typeface="Inter" pitchFamily="34" charset="-122"/>
                <a:cs typeface="Inter" pitchFamily="34" charset="-120"/>
              </a:rPr>
              <a:t>Integración:</a:t>
            </a:r>
            <a:r>
              <a:rPr lang="en-US" sz="1600" dirty="0">
                <a:solidFill>
                  <a:srgbClr val="272525"/>
                </a:solidFill>
                <a:latin typeface="Inter" pitchFamily="34" charset="0"/>
                <a:ea typeface="Inter" pitchFamily="34" charset="-122"/>
                <a:cs typeface="Inter" pitchFamily="34" charset="-120"/>
              </a:rPr>
              <a:t> Acceso nativo desde EC2, ECS, EKS y AWS Lambda.</a:t>
            </a:r>
            <a:endParaRPr lang="en-US" sz="1600" dirty="0"/>
          </a:p>
        </p:txBody>
      </p:sp>
      <p:sp>
        <p:nvSpPr>
          <p:cNvPr id="13" name="Text 10"/>
          <p:cNvSpPr/>
          <p:nvPr/>
        </p:nvSpPr>
        <p:spPr>
          <a:xfrm>
            <a:off x="541889" y="5170103"/>
            <a:ext cx="6620828" cy="470773"/>
          </a:xfrm>
          <a:prstGeom prst="rect">
            <a:avLst/>
          </a:prstGeom>
          <a:noFill/>
          <a:ln/>
        </p:spPr>
        <p:txBody>
          <a:bodyPr wrap="square" lIns="0" tIns="0" rIns="0" bIns="0" rtlCol="0" anchor="t"/>
          <a:lstStyle/>
          <a:p>
            <a:pPr marL="0" indent="0" algn="l">
              <a:lnSpc>
                <a:spcPts val="1850"/>
              </a:lnSpc>
              <a:buNone/>
            </a:pPr>
            <a:r>
              <a:rPr lang="en-US" sz="1600" dirty="0">
                <a:solidFill>
                  <a:srgbClr val="272525"/>
                </a:solidFill>
                <a:latin typeface="Inter" pitchFamily="34" charset="0"/>
                <a:ea typeface="Inter" pitchFamily="34" charset="-122"/>
                <a:cs typeface="Inter" pitchFamily="34" charset="-120"/>
              </a:rPr>
              <a:t>Pagas solo por lo que usas, sin necesidad de provisionar capacidad por adelantado, lo que lo hace ideal para entornos de IA con necesidades cambiantes de almacenamiento.</a:t>
            </a:r>
            <a:endParaRPr lang="en-US" sz="1600" dirty="0"/>
          </a:p>
        </p:txBody>
      </p:sp>
      <p:sp>
        <p:nvSpPr>
          <p:cNvPr id="14" name="Text 10">
            <a:extLst>
              <a:ext uri="{FF2B5EF4-FFF2-40B4-BE49-F238E27FC236}">
                <a16:creationId xmlns:a16="http://schemas.microsoft.com/office/drawing/2014/main" id="{9E339E2E-BB16-923C-1D83-B21F6696E235}"/>
              </a:ext>
            </a:extLst>
          </p:cNvPr>
          <p:cNvSpPr/>
          <p:nvPr/>
        </p:nvSpPr>
        <p:spPr>
          <a:xfrm>
            <a:off x="541888" y="6166389"/>
            <a:ext cx="6620828" cy="470773"/>
          </a:xfrm>
          <a:prstGeom prst="rect">
            <a:avLst/>
          </a:prstGeom>
          <a:noFill/>
          <a:ln/>
        </p:spPr>
        <p:txBody>
          <a:bodyPr wrap="square" lIns="0" tIns="0" rIns="0" bIns="0" rtlCol="0" anchor="t"/>
          <a:lstStyle/>
          <a:p>
            <a:pPr>
              <a:lnSpc>
                <a:spcPts val="1850"/>
              </a:lnSpc>
            </a:pPr>
            <a:r>
              <a:rPr lang="en-US" sz="1600" dirty="0">
                <a:solidFill>
                  <a:srgbClr val="272525"/>
                </a:solidFill>
                <a:latin typeface="Inter"/>
              </a:rPr>
              <a:t>Multiples regiones: No </a:t>
            </a:r>
            <a:r>
              <a:rPr lang="en-US" sz="1600" dirty="0" err="1">
                <a:solidFill>
                  <a:srgbClr val="272525"/>
                </a:solidFill>
                <a:latin typeface="Inter"/>
              </a:rPr>
              <a:t>soportado</a:t>
            </a:r>
            <a:r>
              <a:rPr lang="en-US" sz="1600" dirty="0">
                <a:solidFill>
                  <a:srgbClr val="272525"/>
                </a:solidFill>
                <a:latin typeface="Inter"/>
              </a:rPr>
              <a:t> de forma </a:t>
            </a:r>
            <a:r>
              <a:rPr lang="en-US" sz="1600" dirty="0" err="1">
                <a:solidFill>
                  <a:srgbClr val="272525"/>
                </a:solidFill>
                <a:latin typeface="Inter"/>
              </a:rPr>
              <a:t>nativa</a:t>
            </a:r>
            <a:r>
              <a:rPr lang="en-US" sz="1600" dirty="0">
                <a:solidFill>
                  <a:srgbClr val="272525"/>
                </a:solidFill>
                <a:latin typeface="Inter"/>
              </a:rPr>
              <a:t>. Se </a:t>
            </a:r>
            <a:r>
              <a:rPr lang="en-US" sz="1600" dirty="0" err="1">
                <a:solidFill>
                  <a:srgbClr val="272525"/>
                </a:solidFill>
                <a:latin typeface="Inter"/>
              </a:rPr>
              <a:t>necesitan</a:t>
            </a:r>
            <a:r>
              <a:rPr lang="en-US" sz="1600" dirty="0">
                <a:solidFill>
                  <a:srgbClr val="272525"/>
                </a:solidFill>
                <a:latin typeface="Inter"/>
              </a:rPr>
              <a:t> </a:t>
            </a:r>
            <a:r>
              <a:rPr lang="en-US" sz="1600" dirty="0" err="1">
                <a:solidFill>
                  <a:srgbClr val="272525"/>
                </a:solidFill>
                <a:latin typeface="Inter"/>
              </a:rPr>
              <a:t>sistemas</a:t>
            </a:r>
            <a:r>
              <a:rPr lang="en-US" sz="1600" dirty="0">
                <a:solidFill>
                  <a:srgbClr val="272525"/>
                </a:solidFill>
                <a:latin typeface="Inter"/>
              </a:rPr>
              <a:t> de </a:t>
            </a:r>
            <a:r>
              <a:rPr lang="en-US" sz="1600" dirty="0" err="1">
                <a:solidFill>
                  <a:srgbClr val="272525"/>
                </a:solidFill>
                <a:latin typeface="Inter"/>
              </a:rPr>
              <a:t>replicación</a:t>
            </a:r>
            <a:r>
              <a:rPr lang="en-US" sz="1600" dirty="0">
                <a:solidFill>
                  <a:srgbClr val="272525"/>
                </a:solidFill>
                <a:latin typeface="Inter"/>
              </a:rPr>
              <a:t> (AWS Datasync). </a:t>
            </a:r>
            <a:endParaRPr lang="es-E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4462"/>
          </a:xfrm>
          <a:prstGeom prst="rect">
            <a:avLst/>
          </a:prstGeom>
        </p:spPr>
      </p:pic>
      <p:sp>
        <p:nvSpPr>
          <p:cNvPr id="3" name="Text 0"/>
          <p:cNvSpPr/>
          <p:nvPr/>
        </p:nvSpPr>
        <p:spPr>
          <a:xfrm>
            <a:off x="661987" y="2884646"/>
            <a:ext cx="13306425" cy="1182291"/>
          </a:xfrm>
          <a:prstGeom prst="rect">
            <a:avLst/>
          </a:prstGeom>
          <a:noFill/>
          <a:ln/>
        </p:spPr>
        <p:txBody>
          <a:bodyPr wrap="squar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AWS File Storage: Amazon FSx (Servicios Especializados)</a:t>
            </a:r>
            <a:endParaRPr lang="en-US" sz="3700" dirty="0"/>
          </a:p>
        </p:txBody>
      </p:sp>
      <p:sp>
        <p:nvSpPr>
          <p:cNvPr id="4" name="Text 1"/>
          <p:cNvSpPr/>
          <p:nvPr/>
        </p:nvSpPr>
        <p:spPr>
          <a:xfrm>
            <a:off x="661987" y="4539734"/>
            <a:ext cx="3891082" cy="354568"/>
          </a:xfrm>
          <a:prstGeom prst="rect">
            <a:avLst/>
          </a:prstGeom>
          <a:noFill/>
          <a:ln/>
        </p:spPr>
        <p:txBody>
          <a:bodyPr wrap="none" lIns="0" tIns="0" rIns="0" bIns="0" rtlCol="0" anchor="t"/>
          <a:lstStyle/>
          <a:p>
            <a:pPr marL="0" indent="0" algn="l">
              <a:lnSpc>
                <a:spcPts val="2750"/>
              </a:lnSpc>
              <a:buNone/>
            </a:pPr>
            <a:r>
              <a:rPr lang="en-US" sz="2200" b="1" dirty="0">
                <a:solidFill>
                  <a:srgbClr val="4950BC"/>
                </a:solidFill>
                <a:latin typeface="Inter Bold" pitchFamily="34" charset="0"/>
                <a:ea typeface="Inter Bold" pitchFamily="34" charset="-122"/>
                <a:cs typeface="Inter Bold" pitchFamily="34" charset="-120"/>
              </a:rPr>
              <a:t>FSx for Windows File Server</a:t>
            </a:r>
            <a:endParaRPr lang="en-US" sz="2200" dirty="0"/>
          </a:p>
        </p:txBody>
      </p:sp>
      <p:sp>
        <p:nvSpPr>
          <p:cNvPr id="5" name="Text 2"/>
          <p:cNvSpPr/>
          <p:nvPr/>
        </p:nvSpPr>
        <p:spPr>
          <a:xfrm>
            <a:off x="661987" y="5083373"/>
            <a:ext cx="6422469" cy="605314"/>
          </a:xfrm>
          <a:prstGeom prst="rect">
            <a:avLst/>
          </a:prstGeom>
          <a:noFill/>
          <a:ln/>
        </p:spPr>
        <p:txBody>
          <a:bodyPr wrap="square" lIns="0" tIns="0" rIns="0" bIns="0" rtlCol="0" anchor="t"/>
          <a:lstStyle/>
          <a:p>
            <a:pPr marL="0" indent="0" algn="l">
              <a:lnSpc>
                <a:spcPts val="2350"/>
              </a:lnSpc>
              <a:buNone/>
            </a:pPr>
            <a:r>
              <a:rPr lang="en-US" b="1" dirty="0">
                <a:solidFill>
                  <a:srgbClr val="272525"/>
                </a:solidFill>
                <a:latin typeface="Inter" pitchFamily="34" charset="0"/>
                <a:ea typeface="Inter" pitchFamily="34" charset="-122"/>
                <a:cs typeface="Inter" pitchFamily="34" charset="-120"/>
              </a:rPr>
              <a:t>¿Qué es?</a:t>
            </a:r>
            <a:r>
              <a:rPr lang="en-US" dirty="0">
                <a:solidFill>
                  <a:srgbClr val="272525"/>
                </a:solidFill>
                <a:latin typeface="Inter" pitchFamily="34" charset="0"/>
                <a:ea typeface="Inter" pitchFamily="34" charset="-122"/>
                <a:cs typeface="Inter" pitchFamily="34" charset="-120"/>
              </a:rPr>
              <a:t> Un sistema de ficheros Windows nativo, totalmente gestionado.</a:t>
            </a:r>
            <a:endParaRPr lang="en-US" dirty="0"/>
          </a:p>
        </p:txBody>
      </p:sp>
      <p:sp>
        <p:nvSpPr>
          <p:cNvPr id="6" name="Text 3"/>
          <p:cNvSpPr/>
          <p:nvPr/>
        </p:nvSpPr>
        <p:spPr>
          <a:xfrm>
            <a:off x="661987" y="5858828"/>
            <a:ext cx="6422469" cy="302657"/>
          </a:xfrm>
          <a:prstGeom prst="rect">
            <a:avLst/>
          </a:prstGeom>
          <a:noFill/>
          <a:ln/>
        </p:spPr>
        <p:txBody>
          <a:bodyPr wrap="none" lIns="0" tIns="0" rIns="0" bIns="0" rtlCol="0" anchor="t"/>
          <a:lstStyle/>
          <a:p>
            <a:pPr marL="0" indent="0" algn="l">
              <a:lnSpc>
                <a:spcPts val="2350"/>
              </a:lnSpc>
              <a:buNone/>
            </a:pPr>
            <a:r>
              <a:rPr lang="en-US" b="1" dirty="0">
                <a:solidFill>
                  <a:srgbClr val="272525"/>
                </a:solidFill>
                <a:latin typeface="Inter" pitchFamily="34" charset="0"/>
                <a:ea typeface="Inter" pitchFamily="34" charset="-122"/>
                <a:cs typeface="Inter" pitchFamily="34" charset="-120"/>
              </a:rPr>
              <a:t>Protocolo:</a:t>
            </a:r>
            <a:r>
              <a:rPr lang="en-US" dirty="0">
                <a:solidFill>
                  <a:srgbClr val="272525"/>
                </a:solidFill>
                <a:latin typeface="Inter" pitchFamily="34" charset="0"/>
                <a:ea typeface="Inter" pitchFamily="34" charset="-122"/>
                <a:cs typeface="Inter" pitchFamily="34" charset="-120"/>
              </a:rPr>
              <a:t> SMB</a:t>
            </a:r>
            <a:endParaRPr lang="en-US" dirty="0"/>
          </a:p>
        </p:txBody>
      </p:sp>
      <p:sp>
        <p:nvSpPr>
          <p:cNvPr id="7" name="Text 4"/>
          <p:cNvSpPr/>
          <p:nvPr/>
        </p:nvSpPr>
        <p:spPr>
          <a:xfrm>
            <a:off x="661987" y="6331625"/>
            <a:ext cx="6422469" cy="907971"/>
          </a:xfrm>
          <a:prstGeom prst="rect">
            <a:avLst/>
          </a:prstGeom>
          <a:noFill/>
          <a:ln/>
        </p:spPr>
        <p:txBody>
          <a:bodyPr wrap="square" lIns="0" tIns="0" rIns="0" bIns="0" rtlCol="0" anchor="t"/>
          <a:lstStyle/>
          <a:p>
            <a:pPr marL="0" indent="0" algn="l">
              <a:lnSpc>
                <a:spcPts val="2350"/>
              </a:lnSpc>
              <a:buNone/>
            </a:pPr>
            <a:r>
              <a:rPr lang="en-US" b="1" dirty="0">
                <a:solidFill>
                  <a:srgbClr val="272525"/>
                </a:solidFill>
                <a:latin typeface="Inter" pitchFamily="34" charset="0"/>
                <a:ea typeface="Inter" pitchFamily="34" charset="-122"/>
                <a:cs typeface="Inter" pitchFamily="34" charset="-120"/>
              </a:rPr>
              <a:t>Caso de Uso:</a:t>
            </a:r>
            <a:r>
              <a:rPr lang="en-US" dirty="0">
                <a:solidFill>
                  <a:srgbClr val="272525"/>
                </a:solidFill>
                <a:latin typeface="Inter" pitchFamily="34" charset="0"/>
                <a:ea typeface="Inter" pitchFamily="34" charset="-122"/>
                <a:cs typeface="Inter" pitchFamily="34" charset="-120"/>
              </a:rPr>
              <a:t> Ideal para aplicaciones .NET, SQL Server, o cualquier carga de trabajo Windows que necesite un almacenamiento compartido con integración nativa con Active Directory.</a:t>
            </a:r>
            <a:endParaRPr lang="en-US" dirty="0"/>
          </a:p>
        </p:txBody>
      </p:sp>
      <p:sp>
        <p:nvSpPr>
          <p:cNvPr id="8" name="Text 5"/>
          <p:cNvSpPr/>
          <p:nvPr/>
        </p:nvSpPr>
        <p:spPr>
          <a:xfrm>
            <a:off x="7553563" y="4539734"/>
            <a:ext cx="2837378" cy="354568"/>
          </a:xfrm>
          <a:prstGeom prst="rect">
            <a:avLst/>
          </a:prstGeom>
          <a:noFill/>
          <a:ln/>
        </p:spPr>
        <p:txBody>
          <a:bodyPr wrap="none" lIns="0" tIns="0" rIns="0" bIns="0" rtlCol="0" anchor="t"/>
          <a:lstStyle/>
          <a:p>
            <a:pPr marL="0" indent="0" algn="l">
              <a:lnSpc>
                <a:spcPts val="2750"/>
              </a:lnSpc>
              <a:buNone/>
            </a:pPr>
            <a:r>
              <a:rPr lang="en-US" sz="2200" b="1" dirty="0">
                <a:solidFill>
                  <a:srgbClr val="4950BC"/>
                </a:solidFill>
                <a:latin typeface="Inter Bold" pitchFamily="34" charset="0"/>
                <a:ea typeface="Inter Bold" pitchFamily="34" charset="-122"/>
                <a:cs typeface="Inter Bold" pitchFamily="34" charset="-120"/>
              </a:rPr>
              <a:t>FSx for Lustre</a:t>
            </a:r>
            <a:endParaRPr lang="en-US" sz="2200" dirty="0"/>
          </a:p>
        </p:txBody>
      </p:sp>
      <p:sp>
        <p:nvSpPr>
          <p:cNvPr id="9" name="Text 6"/>
          <p:cNvSpPr/>
          <p:nvPr/>
        </p:nvSpPr>
        <p:spPr>
          <a:xfrm>
            <a:off x="7553563" y="5083373"/>
            <a:ext cx="6422469" cy="605314"/>
          </a:xfrm>
          <a:prstGeom prst="rect">
            <a:avLst/>
          </a:prstGeom>
          <a:noFill/>
          <a:ln/>
        </p:spPr>
        <p:txBody>
          <a:bodyPr wrap="square" lIns="0" tIns="0" rIns="0" bIns="0" rtlCol="0" anchor="t"/>
          <a:lstStyle/>
          <a:p>
            <a:pPr marL="0" indent="0" algn="l">
              <a:lnSpc>
                <a:spcPts val="2350"/>
              </a:lnSpc>
              <a:buNone/>
            </a:pPr>
            <a:r>
              <a:rPr lang="en-US" b="1" dirty="0">
                <a:solidFill>
                  <a:srgbClr val="272525"/>
                </a:solidFill>
                <a:latin typeface="Inter" pitchFamily="34" charset="0"/>
                <a:ea typeface="Inter" pitchFamily="34" charset="-122"/>
                <a:cs typeface="Inter" pitchFamily="34" charset="-120"/>
              </a:rPr>
              <a:t>¿Qué es?</a:t>
            </a:r>
            <a:r>
              <a:rPr lang="en-US" dirty="0">
                <a:solidFill>
                  <a:srgbClr val="272525"/>
                </a:solidFill>
                <a:latin typeface="Inter" pitchFamily="34" charset="0"/>
                <a:ea typeface="Inter" pitchFamily="34" charset="-122"/>
                <a:cs typeface="Inter" pitchFamily="34" charset="-120"/>
              </a:rPr>
              <a:t> Un sistema de ficheros de código abierto optimizado para computación de alto rendimiento (HPC).</a:t>
            </a:r>
            <a:endParaRPr lang="en-US" dirty="0"/>
          </a:p>
        </p:txBody>
      </p:sp>
      <p:sp>
        <p:nvSpPr>
          <p:cNvPr id="10" name="Text 7"/>
          <p:cNvSpPr/>
          <p:nvPr/>
        </p:nvSpPr>
        <p:spPr>
          <a:xfrm>
            <a:off x="7553563" y="5858828"/>
            <a:ext cx="6422469" cy="605314"/>
          </a:xfrm>
          <a:prstGeom prst="rect">
            <a:avLst/>
          </a:prstGeom>
          <a:noFill/>
          <a:ln/>
        </p:spPr>
        <p:txBody>
          <a:bodyPr wrap="square" lIns="0" tIns="0" rIns="0" bIns="0" rtlCol="0" anchor="t"/>
          <a:lstStyle/>
          <a:p>
            <a:pPr marL="0" indent="0" algn="l">
              <a:lnSpc>
                <a:spcPts val="2350"/>
              </a:lnSpc>
              <a:buNone/>
            </a:pPr>
            <a:r>
              <a:rPr lang="en-US" b="1" dirty="0">
                <a:solidFill>
                  <a:srgbClr val="272525"/>
                </a:solidFill>
                <a:latin typeface="Inter" pitchFamily="34" charset="0"/>
                <a:ea typeface="Inter" pitchFamily="34" charset="-122"/>
                <a:cs typeface="Inter" pitchFamily="34" charset="-120"/>
              </a:rPr>
              <a:t>Rendimiento Extremo:</a:t>
            </a:r>
            <a:r>
              <a:rPr lang="en-US" dirty="0">
                <a:solidFill>
                  <a:srgbClr val="272525"/>
                </a:solidFill>
                <a:latin typeface="Inter" pitchFamily="34" charset="0"/>
                <a:ea typeface="Inter" pitchFamily="34" charset="-122"/>
                <a:cs typeface="Inter" pitchFamily="34" charset="-120"/>
              </a:rPr>
              <a:t> Ofrece cientos de GB/s de throughput y millones de IOPS con latencias de sub-milisegundos.</a:t>
            </a:r>
            <a:endParaRPr lang="en-US" dirty="0"/>
          </a:p>
        </p:txBody>
      </p:sp>
      <p:sp>
        <p:nvSpPr>
          <p:cNvPr id="11" name="Text 8"/>
          <p:cNvSpPr/>
          <p:nvPr/>
        </p:nvSpPr>
        <p:spPr>
          <a:xfrm>
            <a:off x="7553563" y="6634282"/>
            <a:ext cx="6422469" cy="907971"/>
          </a:xfrm>
          <a:prstGeom prst="rect">
            <a:avLst/>
          </a:prstGeom>
          <a:noFill/>
          <a:ln/>
        </p:spPr>
        <p:txBody>
          <a:bodyPr wrap="square" lIns="0" tIns="0" rIns="0" bIns="0" rtlCol="0" anchor="t"/>
          <a:lstStyle/>
          <a:p>
            <a:pPr marL="0" indent="0" algn="l">
              <a:lnSpc>
                <a:spcPts val="2350"/>
              </a:lnSpc>
              <a:buNone/>
            </a:pPr>
            <a:r>
              <a:rPr lang="en-US" b="1" dirty="0">
                <a:solidFill>
                  <a:srgbClr val="272525"/>
                </a:solidFill>
                <a:latin typeface="Inter" pitchFamily="34" charset="0"/>
                <a:ea typeface="Inter" pitchFamily="34" charset="-122"/>
                <a:cs typeface="Inter" pitchFamily="34" charset="-120"/>
              </a:rPr>
              <a:t>Caso de Uso en IA:</a:t>
            </a:r>
            <a:r>
              <a:rPr lang="en-US" dirty="0">
                <a:solidFill>
                  <a:srgbClr val="272525"/>
                </a:solidFill>
                <a:latin typeface="Inter" pitchFamily="34" charset="0"/>
                <a:ea typeface="Inter" pitchFamily="34" charset="-122"/>
                <a:cs typeface="Inter" pitchFamily="34" charset="-120"/>
              </a:rPr>
              <a:t> Entrenamiento de modelos de Deep Learning a gran escala (ej. sobre grandes datasets de imágenes o vídeos), donde el cuello de botella es la lectura de datos.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0094" y="589359"/>
            <a:ext cx="12111514" cy="669727"/>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Inter Bold" pitchFamily="34" charset="0"/>
                <a:ea typeface="Inter Bold" pitchFamily="34" charset="-122"/>
                <a:cs typeface="Inter Bold" pitchFamily="34" charset="-120"/>
              </a:rPr>
              <a:t>Bases de Datos Relacionales (SQL) - Concepto</a:t>
            </a:r>
            <a:endParaRPr lang="en-US" sz="4200" dirty="0"/>
          </a:p>
        </p:txBody>
      </p:sp>
      <p:pic>
        <p:nvPicPr>
          <p:cNvPr id="3" name="Image 0" descr="preencoded.png"/>
          <p:cNvPicPr>
            <a:picLocks noChangeAspect="1"/>
          </p:cNvPicPr>
          <p:nvPr/>
        </p:nvPicPr>
        <p:blipFill>
          <a:blip r:embed="rId3"/>
          <a:stretch>
            <a:fillRect/>
          </a:stretch>
        </p:blipFill>
        <p:spPr>
          <a:xfrm>
            <a:off x="750094" y="1821656"/>
            <a:ext cx="6303645" cy="4201358"/>
          </a:xfrm>
          <a:prstGeom prst="rect">
            <a:avLst/>
          </a:prstGeom>
        </p:spPr>
      </p:pic>
      <p:sp>
        <p:nvSpPr>
          <p:cNvPr id="4" name="Text 1"/>
          <p:cNvSpPr/>
          <p:nvPr/>
        </p:nvSpPr>
        <p:spPr>
          <a:xfrm>
            <a:off x="7584281" y="1794867"/>
            <a:ext cx="3214807" cy="401836"/>
          </a:xfrm>
          <a:prstGeom prst="rect">
            <a:avLst/>
          </a:prstGeom>
          <a:noFill/>
          <a:ln/>
        </p:spPr>
        <p:txBody>
          <a:bodyPr wrap="none" lIns="0" tIns="0" rIns="0" bIns="0" rtlCol="0" anchor="t"/>
          <a:lstStyle/>
          <a:p>
            <a:pPr marL="0" indent="0" algn="l">
              <a:lnSpc>
                <a:spcPts val="3150"/>
              </a:lnSpc>
              <a:buNone/>
            </a:pPr>
            <a:r>
              <a:rPr lang="en-US" sz="2500" b="1" dirty="0">
                <a:solidFill>
                  <a:srgbClr val="4950BC"/>
                </a:solidFill>
                <a:latin typeface="Inter Bold" pitchFamily="34" charset="0"/>
                <a:ea typeface="Inter Bold" pitchFamily="34" charset="-122"/>
                <a:cs typeface="Inter Bold" pitchFamily="34" charset="-120"/>
              </a:rPr>
              <a:t>Modelo Relacional</a:t>
            </a:r>
            <a:endParaRPr lang="en-US" sz="2500" dirty="0"/>
          </a:p>
        </p:txBody>
      </p:sp>
      <p:sp>
        <p:nvSpPr>
          <p:cNvPr id="5" name="Text 2"/>
          <p:cNvSpPr/>
          <p:nvPr/>
        </p:nvSpPr>
        <p:spPr>
          <a:xfrm>
            <a:off x="7584281" y="2411016"/>
            <a:ext cx="6303645" cy="685800"/>
          </a:xfrm>
          <a:prstGeom prst="rect">
            <a:avLst/>
          </a:prstGeom>
          <a:noFill/>
          <a:ln/>
        </p:spPr>
        <p:txBody>
          <a:bodyPr wrap="squar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Organiza los datos en </a:t>
            </a:r>
            <a:r>
              <a:rPr lang="en-US" sz="1650" b="1" dirty="0">
                <a:solidFill>
                  <a:srgbClr val="272525"/>
                </a:solidFill>
                <a:latin typeface="Inter" pitchFamily="34" charset="0"/>
                <a:ea typeface="Inter" pitchFamily="34" charset="-122"/>
                <a:cs typeface="Inter" pitchFamily="34" charset="-120"/>
              </a:rPr>
              <a:t>tablas</a:t>
            </a:r>
            <a:r>
              <a:rPr lang="en-US" sz="1650" dirty="0">
                <a:solidFill>
                  <a:srgbClr val="272525"/>
                </a:solidFill>
                <a:latin typeface="Inter" pitchFamily="34" charset="0"/>
                <a:ea typeface="Inter" pitchFamily="34" charset="-122"/>
                <a:cs typeface="Inter" pitchFamily="34" charset="-120"/>
              </a:rPr>
              <a:t> (relaciones), que consisten en </a:t>
            </a:r>
            <a:r>
              <a:rPr lang="en-US" sz="1650" b="1" dirty="0">
                <a:solidFill>
                  <a:srgbClr val="272525"/>
                </a:solidFill>
                <a:latin typeface="Inter" pitchFamily="34" charset="0"/>
                <a:ea typeface="Inter" pitchFamily="34" charset="-122"/>
                <a:cs typeface="Inter" pitchFamily="34" charset="-120"/>
              </a:rPr>
              <a:t>filas</a:t>
            </a:r>
            <a:r>
              <a:rPr lang="en-US" sz="1650" dirty="0">
                <a:solidFill>
                  <a:srgbClr val="272525"/>
                </a:solidFill>
                <a:latin typeface="Inter" pitchFamily="34" charset="0"/>
                <a:ea typeface="Inter" pitchFamily="34" charset="-122"/>
                <a:cs typeface="Inter" pitchFamily="34" charset="-120"/>
              </a:rPr>
              <a:t> (tuplas) y </a:t>
            </a:r>
            <a:r>
              <a:rPr lang="en-US" sz="1650" b="1" dirty="0">
                <a:solidFill>
                  <a:srgbClr val="272525"/>
                </a:solidFill>
                <a:latin typeface="Inter" pitchFamily="34" charset="0"/>
                <a:ea typeface="Inter" pitchFamily="34" charset="-122"/>
                <a:cs typeface="Inter" pitchFamily="34" charset="-120"/>
              </a:rPr>
              <a:t>columnas</a:t>
            </a:r>
            <a:r>
              <a:rPr lang="en-US" sz="1650" dirty="0">
                <a:solidFill>
                  <a:srgbClr val="272525"/>
                </a:solidFill>
                <a:latin typeface="Inter" pitchFamily="34" charset="0"/>
                <a:ea typeface="Inter" pitchFamily="34" charset="-122"/>
                <a:cs typeface="Inter" pitchFamily="34" charset="-120"/>
              </a:rPr>
              <a:t> (atributos).</a:t>
            </a:r>
            <a:endParaRPr lang="en-US" sz="1650" dirty="0"/>
          </a:p>
        </p:txBody>
      </p:sp>
      <p:sp>
        <p:nvSpPr>
          <p:cNvPr id="6" name="Text 3"/>
          <p:cNvSpPr/>
          <p:nvPr/>
        </p:nvSpPr>
        <p:spPr>
          <a:xfrm>
            <a:off x="7584281" y="3311128"/>
            <a:ext cx="2796064"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Inter Bold" pitchFamily="34" charset="0"/>
                <a:ea typeface="Inter Bold" pitchFamily="34" charset="-122"/>
                <a:cs typeface="Inter Bold" pitchFamily="34" charset="-120"/>
              </a:rPr>
              <a:t>Características Clave</a:t>
            </a:r>
            <a:endParaRPr lang="en-US" sz="2100" dirty="0"/>
          </a:p>
        </p:txBody>
      </p:sp>
      <p:sp>
        <p:nvSpPr>
          <p:cNvPr id="7" name="Text 4"/>
          <p:cNvSpPr/>
          <p:nvPr/>
        </p:nvSpPr>
        <p:spPr>
          <a:xfrm>
            <a:off x="7584281" y="3860244"/>
            <a:ext cx="6303645" cy="685800"/>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272525"/>
                </a:solidFill>
                <a:latin typeface="Inter" pitchFamily="34" charset="0"/>
                <a:ea typeface="Inter" pitchFamily="34" charset="-122"/>
                <a:cs typeface="Inter" pitchFamily="34" charset="-120"/>
              </a:rPr>
              <a:t>Estructura Rígida (Schema-on-write):</a:t>
            </a:r>
            <a:r>
              <a:rPr lang="en-US" sz="1650" dirty="0">
                <a:solidFill>
                  <a:srgbClr val="272525"/>
                </a:solidFill>
                <a:latin typeface="Inter" pitchFamily="34" charset="0"/>
                <a:ea typeface="Inter" pitchFamily="34" charset="-122"/>
                <a:cs typeface="Inter" pitchFamily="34" charset="-120"/>
              </a:rPr>
              <a:t> El esquema se define antes de insertar los datos.</a:t>
            </a:r>
            <a:endParaRPr lang="en-US" sz="1650" dirty="0"/>
          </a:p>
        </p:txBody>
      </p:sp>
      <p:sp>
        <p:nvSpPr>
          <p:cNvPr id="8" name="Text 5"/>
          <p:cNvSpPr/>
          <p:nvPr/>
        </p:nvSpPr>
        <p:spPr>
          <a:xfrm>
            <a:off x="7584281" y="4621054"/>
            <a:ext cx="6303645" cy="685800"/>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272525"/>
                </a:solidFill>
                <a:latin typeface="Inter" pitchFamily="34" charset="0"/>
                <a:ea typeface="Inter" pitchFamily="34" charset="-122"/>
                <a:cs typeface="Inter" pitchFamily="34" charset="-120"/>
              </a:rPr>
              <a:t>Lenguaje:</a:t>
            </a:r>
            <a:r>
              <a:rPr lang="en-US" sz="1650" dirty="0">
                <a:solidFill>
                  <a:srgbClr val="272525"/>
                </a:solidFill>
                <a:latin typeface="Inter" pitchFamily="34" charset="0"/>
                <a:ea typeface="Inter" pitchFamily="34" charset="-122"/>
                <a:cs typeface="Inter" pitchFamily="34" charset="-120"/>
              </a:rPr>
              <a:t> </a:t>
            </a:r>
            <a:r>
              <a:rPr lang="en-US" sz="1650" b="1" dirty="0">
                <a:solidFill>
                  <a:srgbClr val="272525"/>
                </a:solidFill>
                <a:latin typeface="Inter" pitchFamily="34" charset="0"/>
                <a:ea typeface="Inter" pitchFamily="34" charset="-122"/>
                <a:cs typeface="Inter" pitchFamily="34" charset="-120"/>
              </a:rPr>
              <a:t>SQL (Structured Query Language)</a:t>
            </a:r>
            <a:r>
              <a:rPr lang="en-US" sz="1650" dirty="0">
                <a:solidFill>
                  <a:srgbClr val="272525"/>
                </a:solidFill>
                <a:latin typeface="Inter" pitchFamily="34" charset="0"/>
                <a:ea typeface="Inter" pitchFamily="34" charset="-122"/>
                <a:cs typeface="Inter" pitchFamily="34" charset="-120"/>
              </a:rPr>
              <a:t> estándar para definir, manipular y consultar.</a:t>
            </a:r>
            <a:endParaRPr lang="en-US" sz="1650" dirty="0"/>
          </a:p>
        </p:txBody>
      </p:sp>
      <p:sp>
        <p:nvSpPr>
          <p:cNvPr id="9" name="Text 6"/>
          <p:cNvSpPr/>
          <p:nvPr/>
        </p:nvSpPr>
        <p:spPr>
          <a:xfrm>
            <a:off x="7584281" y="5381863"/>
            <a:ext cx="6303645" cy="685800"/>
          </a:xfrm>
          <a:prstGeom prst="rect">
            <a:avLst/>
          </a:prstGeom>
          <a:noFill/>
          <a:ln/>
        </p:spPr>
        <p:txBody>
          <a:bodyPr wrap="square" lIns="0" tIns="0" rIns="0" bIns="0" rtlCol="0" anchor="t"/>
          <a:lstStyle/>
          <a:p>
            <a:pPr marL="342900" indent="-342900" algn="l">
              <a:lnSpc>
                <a:spcPts val="2700"/>
              </a:lnSpc>
              <a:buSzPct val="100000"/>
              <a:buChar char="•"/>
            </a:pPr>
            <a:r>
              <a:rPr lang="en-US" sz="1650" b="1" dirty="0">
                <a:solidFill>
                  <a:srgbClr val="272525"/>
                </a:solidFill>
                <a:latin typeface="Inter" pitchFamily="34" charset="0"/>
                <a:ea typeface="Inter" pitchFamily="34" charset="-122"/>
                <a:cs typeface="Inter" pitchFamily="34" charset="-120"/>
              </a:rPr>
              <a:t>Garantías ACID:</a:t>
            </a:r>
            <a:r>
              <a:rPr lang="en-US" sz="1650" dirty="0">
                <a:solidFill>
                  <a:srgbClr val="272525"/>
                </a:solidFill>
                <a:latin typeface="Inter" pitchFamily="34" charset="0"/>
                <a:ea typeface="Inter" pitchFamily="34" charset="-122"/>
                <a:cs typeface="Inter" pitchFamily="34" charset="-120"/>
              </a:rPr>
              <a:t> Atomicidad, Consistencia, Aislamiento, Durabilidad.</a:t>
            </a:r>
            <a:endParaRPr lang="en-US" sz="1650" dirty="0"/>
          </a:p>
        </p:txBody>
      </p:sp>
      <p:sp>
        <p:nvSpPr>
          <p:cNvPr id="10" name="Shape 7"/>
          <p:cNvSpPr/>
          <p:nvPr/>
        </p:nvSpPr>
        <p:spPr>
          <a:xfrm>
            <a:off x="750094" y="6505218"/>
            <a:ext cx="13130213" cy="1253728"/>
          </a:xfrm>
          <a:prstGeom prst="roundRect">
            <a:avLst>
              <a:gd name="adj" fmla="val 7180"/>
            </a:avLst>
          </a:prstGeom>
          <a:solidFill>
            <a:srgbClr val="B6D6FC"/>
          </a:solidFill>
          <a:ln/>
        </p:spPr>
      </p:sp>
      <p:pic>
        <p:nvPicPr>
          <p:cNvPr id="11" name="Image 1" descr="preencoded.png"/>
          <p:cNvPicPr>
            <a:picLocks noChangeAspect="1"/>
          </p:cNvPicPr>
          <p:nvPr/>
        </p:nvPicPr>
        <p:blipFill>
          <a:blip r:embed="rId4"/>
          <a:stretch>
            <a:fillRect/>
          </a:stretch>
        </p:blipFill>
        <p:spPr>
          <a:xfrm>
            <a:off x="964406" y="6829425"/>
            <a:ext cx="267891" cy="214312"/>
          </a:xfrm>
          <a:prstGeom prst="rect">
            <a:avLst/>
          </a:prstGeom>
        </p:spPr>
      </p:pic>
      <p:sp>
        <p:nvSpPr>
          <p:cNvPr id="12" name="Text 8"/>
          <p:cNvSpPr/>
          <p:nvPr/>
        </p:nvSpPr>
        <p:spPr>
          <a:xfrm>
            <a:off x="1446609" y="6773108"/>
            <a:ext cx="12219384" cy="685800"/>
          </a:xfrm>
          <a:prstGeom prst="rect">
            <a:avLst/>
          </a:prstGeom>
          <a:noFill/>
          <a:ln/>
        </p:spPr>
        <p:txBody>
          <a:bodyPr wrap="square" lIns="0" tIns="0" rIns="0" bIns="0" rtlCol="0" anchor="t"/>
          <a:lstStyle/>
          <a:p>
            <a:pPr marL="0" indent="0" algn="l">
              <a:lnSpc>
                <a:spcPts val="2700"/>
              </a:lnSpc>
              <a:buNone/>
            </a:pPr>
            <a:r>
              <a:rPr lang="en-US" sz="1650" dirty="0">
                <a:solidFill>
                  <a:srgbClr val="000000"/>
                </a:solidFill>
                <a:latin typeface="Inter" pitchFamily="34" charset="0"/>
                <a:ea typeface="Inter" pitchFamily="34" charset="-122"/>
                <a:cs typeface="Inter" pitchFamily="34" charset="-120"/>
              </a:rPr>
              <a:t>Las garantías ACID permiten transacciones seguras incluso en entornos con alta concurrencia, lo que es fundamental para aplicaciones donde la integridad de los datos es crítica.</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18133" y="539472"/>
            <a:ext cx="4965978" cy="474821"/>
          </a:xfrm>
          <a:prstGeom prst="rect">
            <a:avLst/>
          </a:prstGeom>
          <a:noFill/>
          <a:ln/>
        </p:spPr>
        <p:txBody>
          <a:bodyPr wrap="none" lIns="0" tIns="0" rIns="0" bIns="0" rtlCol="0" anchor="t"/>
          <a:lstStyle/>
          <a:p>
            <a:pPr marL="0" indent="0" algn="l">
              <a:lnSpc>
                <a:spcPts val="3700"/>
              </a:lnSpc>
              <a:buNone/>
            </a:pPr>
            <a:r>
              <a:rPr lang="en-US" sz="2950" b="1" dirty="0">
                <a:solidFill>
                  <a:srgbClr val="000000"/>
                </a:solidFill>
                <a:latin typeface="Inter Bold" pitchFamily="34" charset="0"/>
                <a:ea typeface="Inter Bold" pitchFamily="34" charset="-122"/>
                <a:cs typeface="Inter Bold" pitchFamily="34" charset="-120"/>
              </a:rPr>
              <a:t>Casos de Uso de SQL en IA</a:t>
            </a:r>
            <a:endParaRPr lang="en-US" sz="2950" dirty="0"/>
          </a:p>
        </p:txBody>
      </p:sp>
      <p:pic>
        <p:nvPicPr>
          <p:cNvPr id="4" name="Image 1" descr="preencoded.png"/>
          <p:cNvPicPr>
            <a:picLocks noChangeAspect="1"/>
          </p:cNvPicPr>
          <p:nvPr/>
        </p:nvPicPr>
        <p:blipFill>
          <a:blip r:embed="rId4"/>
          <a:stretch>
            <a:fillRect/>
          </a:stretch>
        </p:blipFill>
        <p:spPr>
          <a:xfrm>
            <a:off x="6018133" y="1242179"/>
            <a:ext cx="379809" cy="379809"/>
          </a:xfrm>
          <a:prstGeom prst="rect">
            <a:avLst/>
          </a:prstGeom>
        </p:spPr>
      </p:pic>
      <p:sp>
        <p:nvSpPr>
          <p:cNvPr id="5" name="Text 1"/>
          <p:cNvSpPr/>
          <p:nvPr/>
        </p:nvSpPr>
        <p:spPr>
          <a:xfrm>
            <a:off x="6018133" y="1811893"/>
            <a:ext cx="3139083" cy="237292"/>
          </a:xfrm>
          <a:prstGeom prst="rect">
            <a:avLst/>
          </a:prstGeom>
          <a:noFill/>
          <a:ln/>
        </p:spPr>
        <p:txBody>
          <a:bodyPr wrap="none" lIns="0" tIns="0" rIns="0" bIns="0" rtlCol="0" anchor="t"/>
          <a:lstStyle/>
          <a:p>
            <a:pPr marL="0" indent="0" algn="l">
              <a:lnSpc>
                <a:spcPts val="1850"/>
              </a:lnSpc>
              <a:buNone/>
            </a:pPr>
            <a:r>
              <a:rPr lang="en-US" sz="2000" b="1" dirty="0">
                <a:solidFill>
                  <a:srgbClr val="272525"/>
                </a:solidFill>
                <a:latin typeface="Inter Bold" pitchFamily="34" charset="0"/>
                <a:ea typeface="Inter Bold" pitchFamily="34" charset="-122"/>
                <a:cs typeface="Inter Bold" pitchFamily="34" charset="-120"/>
              </a:rPr>
              <a:t>Metadatos de Modelos y Datasets</a:t>
            </a:r>
            <a:endParaRPr lang="en-US" sz="2000" dirty="0"/>
          </a:p>
        </p:txBody>
      </p:sp>
      <p:sp>
        <p:nvSpPr>
          <p:cNvPr id="6" name="Text 2"/>
          <p:cNvSpPr/>
          <p:nvPr/>
        </p:nvSpPr>
        <p:spPr>
          <a:xfrm>
            <a:off x="6018133" y="2140267"/>
            <a:ext cx="8080534" cy="486013"/>
          </a:xfrm>
          <a:prstGeom prst="rect">
            <a:avLst/>
          </a:prstGeom>
          <a:noFill/>
          <a:ln/>
        </p:spPr>
        <p:txBody>
          <a:bodyPr wrap="square" lIns="0" tIns="0" rIns="0" bIns="0" rtlCol="0" anchor="t"/>
          <a:lstStyle/>
          <a:p>
            <a:pPr marL="0" indent="0" algn="l">
              <a:lnSpc>
                <a:spcPts val="1900"/>
              </a:lnSpc>
              <a:buNone/>
            </a:pPr>
            <a:r>
              <a:rPr lang="en-US" sz="1600" dirty="0">
                <a:solidFill>
                  <a:srgbClr val="272525"/>
                </a:solidFill>
                <a:latin typeface="Inter" pitchFamily="34" charset="0"/>
                <a:ea typeface="Inter" pitchFamily="34" charset="-122"/>
                <a:cs typeface="Inter" pitchFamily="34" charset="-120"/>
              </a:rPr>
              <a:t>Almacenar información estructurada como: nombre del modelo, versión, hiperparámetros, métricas de evaluación (Accuracy, F1-score), ruta al artefacto del modelo en S3, linaje de los datos.</a:t>
            </a:r>
            <a:endParaRPr lang="en-US" sz="1600" dirty="0"/>
          </a:p>
        </p:txBody>
      </p:sp>
      <p:pic>
        <p:nvPicPr>
          <p:cNvPr id="7" name="Image 2" descr="preencoded.png"/>
          <p:cNvPicPr>
            <a:picLocks noChangeAspect="1"/>
          </p:cNvPicPr>
          <p:nvPr/>
        </p:nvPicPr>
        <p:blipFill>
          <a:blip r:embed="rId5"/>
          <a:stretch>
            <a:fillRect/>
          </a:stretch>
        </p:blipFill>
        <p:spPr>
          <a:xfrm>
            <a:off x="6018133" y="2930128"/>
            <a:ext cx="379809" cy="379809"/>
          </a:xfrm>
          <a:prstGeom prst="rect">
            <a:avLst/>
          </a:prstGeom>
        </p:spPr>
      </p:pic>
      <p:sp>
        <p:nvSpPr>
          <p:cNvPr id="8" name="Text 3"/>
          <p:cNvSpPr/>
          <p:nvPr/>
        </p:nvSpPr>
        <p:spPr>
          <a:xfrm>
            <a:off x="6018133" y="3499842"/>
            <a:ext cx="2394942" cy="237292"/>
          </a:xfrm>
          <a:prstGeom prst="rect">
            <a:avLst/>
          </a:prstGeom>
          <a:noFill/>
          <a:ln/>
        </p:spPr>
        <p:txBody>
          <a:bodyPr wrap="none" lIns="0" tIns="0" rIns="0" bIns="0" rtlCol="0" anchor="t"/>
          <a:lstStyle/>
          <a:p>
            <a:pPr marL="0" indent="0" algn="l">
              <a:lnSpc>
                <a:spcPts val="1850"/>
              </a:lnSpc>
              <a:buNone/>
            </a:pPr>
            <a:r>
              <a:rPr lang="en-US" sz="2000" b="1" dirty="0">
                <a:solidFill>
                  <a:srgbClr val="272525"/>
                </a:solidFill>
                <a:latin typeface="Inter Bold" pitchFamily="34" charset="0"/>
                <a:ea typeface="Inter Bold" pitchFamily="34" charset="-122"/>
                <a:cs typeface="Inter Bold" pitchFamily="34" charset="-120"/>
              </a:rPr>
              <a:t>Resultados Estructurados</a:t>
            </a:r>
            <a:endParaRPr lang="en-US" sz="2000" dirty="0"/>
          </a:p>
        </p:txBody>
      </p:sp>
      <p:sp>
        <p:nvSpPr>
          <p:cNvPr id="9" name="Text 4"/>
          <p:cNvSpPr/>
          <p:nvPr/>
        </p:nvSpPr>
        <p:spPr>
          <a:xfrm>
            <a:off x="6018133" y="3828217"/>
            <a:ext cx="8080534" cy="486013"/>
          </a:xfrm>
          <a:prstGeom prst="rect">
            <a:avLst/>
          </a:prstGeom>
          <a:noFill/>
          <a:ln/>
        </p:spPr>
        <p:txBody>
          <a:bodyPr wrap="square" lIns="0" tIns="0" rIns="0" bIns="0" rtlCol="0" anchor="t"/>
          <a:lstStyle/>
          <a:p>
            <a:pPr marL="0" indent="0" algn="l">
              <a:lnSpc>
                <a:spcPts val="1900"/>
              </a:lnSpc>
              <a:buNone/>
            </a:pPr>
            <a:r>
              <a:rPr lang="en-US" sz="1600" dirty="0">
                <a:solidFill>
                  <a:srgbClr val="272525"/>
                </a:solidFill>
                <a:latin typeface="Inter" pitchFamily="34" charset="0"/>
                <a:ea typeface="Inter" pitchFamily="34" charset="-122"/>
                <a:cs typeface="Inter" pitchFamily="34" charset="-120"/>
              </a:rPr>
              <a:t>Guardar las predicciones de un modelo si estas tienen una estructura tabular fija. Por ejemplo, una tabla con ID_cliente, probabilidad_churn, fecha_prediccion.</a:t>
            </a:r>
            <a:endParaRPr lang="en-US" sz="1600" dirty="0"/>
          </a:p>
        </p:txBody>
      </p:sp>
      <p:pic>
        <p:nvPicPr>
          <p:cNvPr id="10" name="Image 3" descr="preencoded.png"/>
          <p:cNvPicPr>
            <a:picLocks noChangeAspect="1"/>
          </p:cNvPicPr>
          <p:nvPr/>
        </p:nvPicPr>
        <p:blipFill>
          <a:blip r:embed="rId6"/>
          <a:stretch>
            <a:fillRect/>
          </a:stretch>
        </p:blipFill>
        <p:spPr>
          <a:xfrm>
            <a:off x="6018133" y="4618077"/>
            <a:ext cx="379809" cy="379809"/>
          </a:xfrm>
          <a:prstGeom prst="rect">
            <a:avLst/>
          </a:prstGeom>
        </p:spPr>
      </p:pic>
      <p:sp>
        <p:nvSpPr>
          <p:cNvPr id="11" name="Text 5"/>
          <p:cNvSpPr/>
          <p:nvPr/>
        </p:nvSpPr>
        <p:spPr>
          <a:xfrm>
            <a:off x="6018133" y="5187791"/>
            <a:ext cx="1899285" cy="237292"/>
          </a:xfrm>
          <a:prstGeom prst="rect">
            <a:avLst/>
          </a:prstGeom>
          <a:noFill/>
          <a:ln/>
        </p:spPr>
        <p:txBody>
          <a:bodyPr wrap="none" lIns="0" tIns="0" rIns="0" bIns="0" rtlCol="0" anchor="t"/>
          <a:lstStyle/>
          <a:p>
            <a:pPr marL="0" indent="0" algn="l">
              <a:lnSpc>
                <a:spcPts val="1850"/>
              </a:lnSpc>
              <a:buNone/>
            </a:pPr>
            <a:r>
              <a:rPr lang="en-US" sz="2000" b="1" dirty="0">
                <a:solidFill>
                  <a:srgbClr val="272525"/>
                </a:solidFill>
                <a:latin typeface="Inter Bold" pitchFamily="34" charset="0"/>
                <a:ea typeface="Inter Bold" pitchFamily="34" charset="-122"/>
                <a:cs typeface="Inter Bold" pitchFamily="34" charset="-120"/>
              </a:rPr>
              <a:t>Feature Stores</a:t>
            </a:r>
            <a:endParaRPr lang="en-US" sz="2000" dirty="0"/>
          </a:p>
        </p:txBody>
      </p:sp>
      <p:sp>
        <p:nvSpPr>
          <p:cNvPr id="12" name="Text 6"/>
          <p:cNvSpPr/>
          <p:nvPr/>
        </p:nvSpPr>
        <p:spPr>
          <a:xfrm>
            <a:off x="6018133" y="5516166"/>
            <a:ext cx="8080534" cy="486013"/>
          </a:xfrm>
          <a:prstGeom prst="rect">
            <a:avLst/>
          </a:prstGeom>
          <a:noFill/>
          <a:ln/>
        </p:spPr>
        <p:txBody>
          <a:bodyPr wrap="square" lIns="0" tIns="0" rIns="0" bIns="0" rtlCol="0" anchor="t"/>
          <a:lstStyle/>
          <a:p>
            <a:pPr marL="0" indent="0" algn="l">
              <a:lnSpc>
                <a:spcPts val="1900"/>
              </a:lnSpc>
              <a:buNone/>
            </a:pPr>
            <a:r>
              <a:rPr lang="en-US" sz="1600" dirty="0">
                <a:solidFill>
                  <a:srgbClr val="272525"/>
                </a:solidFill>
                <a:latin typeface="Inter" pitchFamily="34" charset="0"/>
                <a:ea typeface="Inter" pitchFamily="34" charset="-122"/>
                <a:cs typeface="Inter" pitchFamily="34" charset="-120"/>
              </a:rPr>
              <a:t>Muchas implementaciones de Feature Stores utilizan una base de datos relacional para el catálogo de features y los metadatos asociados.</a:t>
            </a:r>
            <a:endParaRPr lang="en-US" sz="1600" dirty="0"/>
          </a:p>
        </p:txBody>
      </p:sp>
      <p:pic>
        <p:nvPicPr>
          <p:cNvPr id="13" name="Image 4" descr="preencoded.png"/>
          <p:cNvPicPr>
            <a:picLocks noChangeAspect="1"/>
          </p:cNvPicPr>
          <p:nvPr/>
        </p:nvPicPr>
        <p:blipFill>
          <a:blip r:embed="rId7"/>
          <a:stretch>
            <a:fillRect/>
          </a:stretch>
        </p:blipFill>
        <p:spPr>
          <a:xfrm>
            <a:off x="6018133" y="6306026"/>
            <a:ext cx="379809" cy="379809"/>
          </a:xfrm>
          <a:prstGeom prst="rect">
            <a:avLst/>
          </a:prstGeom>
        </p:spPr>
      </p:pic>
      <p:sp>
        <p:nvSpPr>
          <p:cNvPr id="14" name="Text 7"/>
          <p:cNvSpPr/>
          <p:nvPr/>
        </p:nvSpPr>
        <p:spPr>
          <a:xfrm>
            <a:off x="6018133" y="6875740"/>
            <a:ext cx="2762369" cy="237292"/>
          </a:xfrm>
          <a:prstGeom prst="rect">
            <a:avLst/>
          </a:prstGeom>
          <a:noFill/>
          <a:ln/>
        </p:spPr>
        <p:txBody>
          <a:bodyPr wrap="none" lIns="0" tIns="0" rIns="0" bIns="0" rtlCol="0" anchor="t"/>
          <a:lstStyle/>
          <a:p>
            <a:pPr marL="0" indent="0" algn="l">
              <a:lnSpc>
                <a:spcPts val="1850"/>
              </a:lnSpc>
              <a:buNone/>
            </a:pPr>
            <a:r>
              <a:rPr lang="en-US" sz="2000" b="1" dirty="0">
                <a:solidFill>
                  <a:srgbClr val="272525"/>
                </a:solidFill>
                <a:latin typeface="Inter Bold" pitchFamily="34" charset="0"/>
                <a:ea typeface="Inter Bold" pitchFamily="34" charset="-122"/>
                <a:cs typeface="Inter Bold" pitchFamily="34" charset="-120"/>
              </a:rPr>
              <a:t>Gestión de Aplicaciones de IA</a:t>
            </a:r>
            <a:endParaRPr lang="en-US" sz="2000" dirty="0"/>
          </a:p>
        </p:txBody>
      </p:sp>
      <p:sp>
        <p:nvSpPr>
          <p:cNvPr id="15" name="Text 8"/>
          <p:cNvSpPr/>
          <p:nvPr/>
        </p:nvSpPr>
        <p:spPr>
          <a:xfrm>
            <a:off x="6018133" y="7204115"/>
            <a:ext cx="8080534" cy="486013"/>
          </a:xfrm>
          <a:prstGeom prst="rect">
            <a:avLst/>
          </a:prstGeom>
          <a:noFill/>
          <a:ln/>
        </p:spPr>
        <p:txBody>
          <a:bodyPr wrap="square" lIns="0" tIns="0" rIns="0" bIns="0" rtlCol="0" anchor="t"/>
          <a:lstStyle/>
          <a:p>
            <a:pPr marL="0" indent="0" algn="l">
              <a:lnSpc>
                <a:spcPts val="1900"/>
              </a:lnSpc>
              <a:buNone/>
            </a:pPr>
            <a:r>
              <a:rPr lang="en-US" sz="1600" dirty="0">
                <a:solidFill>
                  <a:srgbClr val="272525"/>
                </a:solidFill>
                <a:latin typeface="Inter" pitchFamily="34" charset="0"/>
                <a:ea typeface="Inter" pitchFamily="34" charset="-122"/>
                <a:cs typeface="Inter" pitchFamily="34" charset="-120"/>
              </a:rPr>
              <a:t>Almacenar información de usuarios, roles, configuraciones, logs de auditoría de una aplicación que sirve modelos de IA.</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Personalizado</PresentationFormat>
  <Paragraphs>0</Paragraphs>
  <Slides>29</Slides>
  <Notes>29</Notes>
  <HiddenSlides>0</HiddenSlides>
  <MMClips>0</MMClips>
  <ScaleCrop>false</ScaleCrop>
  <HeadingPairs>
    <vt:vector size="4" baseType="variant">
      <vt:variant>
        <vt:lpstr>Tema</vt:lpstr>
      </vt:variant>
      <vt:variant>
        <vt:i4>1</vt:i4>
      </vt:variant>
      <vt:variant>
        <vt:lpstr>Títulos de diapositiva</vt:lpstr>
      </vt:variant>
      <vt:variant>
        <vt:i4>29</vt:i4>
      </vt:variant>
    </vt:vector>
  </HeadingPairs>
  <TitlesOfParts>
    <vt:vector size="30"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109</cp:revision>
  <dcterms:created xsi:type="dcterms:W3CDTF">2025-08-25T10:50:41Z</dcterms:created>
  <dcterms:modified xsi:type="dcterms:W3CDTF">2025-10-22T06:54:45Z</dcterms:modified>
</cp:coreProperties>
</file>